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 id="2147483921" r:id="rId2"/>
    <p:sldMasterId id="2147483935" r:id="rId3"/>
  </p:sldMasterIdLst>
  <p:notesMasterIdLst>
    <p:notesMasterId r:id="rId26"/>
  </p:notesMasterIdLst>
  <p:handoutMasterIdLst>
    <p:handoutMasterId r:id="rId27"/>
  </p:handoutMasterIdLst>
  <p:sldIdLst>
    <p:sldId id="380" r:id="rId4"/>
    <p:sldId id="379" r:id="rId5"/>
    <p:sldId id="367" r:id="rId6"/>
    <p:sldId id="364" r:id="rId7"/>
    <p:sldId id="370" r:id="rId8"/>
    <p:sldId id="354" r:id="rId9"/>
    <p:sldId id="355" r:id="rId10"/>
    <p:sldId id="365" r:id="rId11"/>
    <p:sldId id="371" r:id="rId12"/>
    <p:sldId id="357" r:id="rId13"/>
    <p:sldId id="358" r:id="rId14"/>
    <p:sldId id="359" r:id="rId15"/>
    <p:sldId id="360" r:id="rId16"/>
    <p:sldId id="361" r:id="rId17"/>
    <p:sldId id="362" r:id="rId18"/>
    <p:sldId id="372" r:id="rId19"/>
    <p:sldId id="374" r:id="rId20"/>
    <p:sldId id="377" r:id="rId21"/>
    <p:sldId id="373" r:id="rId22"/>
    <p:sldId id="376" r:id="rId23"/>
    <p:sldId id="375" r:id="rId24"/>
    <p:sldId id="378"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1253">
          <p15:clr>
            <a:srgbClr val="A4A3A4"/>
          </p15:clr>
        </p15:guide>
        <p15:guide id="2" orient="horz" pos="3974">
          <p15:clr>
            <a:srgbClr val="A4A3A4"/>
          </p15:clr>
        </p15:guide>
        <p15:guide id="3" orient="horz" pos="572">
          <p15:clr>
            <a:srgbClr val="A4A3A4"/>
          </p15:clr>
        </p15:guide>
        <p15:guide id="4" orient="horz" pos="890">
          <p15:clr>
            <a:srgbClr val="A4A3A4"/>
          </p15:clr>
        </p15:guide>
        <p15:guide id="5" pos="393">
          <p15:clr>
            <a:srgbClr val="A4A3A4"/>
          </p15:clr>
        </p15:guide>
        <p15:guide id="6" pos="5293">
          <p15:clr>
            <a:srgbClr val="A4A3A4"/>
          </p15:clr>
        </p15:guide>
        <p15:guide id="7" pos="2880">
          <p15:clr>
            <a:srgbClr val="A4A3A4"/>
          </p15:clr>
        </p15:guide>
        <p15:guide id="8" pos="46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3B3837"/>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98" autoAdjust="0"/>
    <p:restoredTop sz="94660" autoAdjust="0"/>
  </p:normalViewPr>
  <p:slideViewPr>
    <p:cSldViewPr>
      <p:cViewPr varScale="1">
        <p:scale>
          <a:sx n="74" d="100"/>
          <a:sy n="74" d="100"/>
        </p:scale>
        <p:origin x="1380" y="72"/>
      </p:cViewPr>
      <p:guideLst>
        <p:guide orient="horz" pos="1253"/>
        <p:guide orient="horz" pos="3974"/>
        <p:guide orient="horz" pos="572"/>
        <p:guide orient="horz" pos="890"/>
        <p:guide pos="393"/>
        <p:guide pos="5293"/>
        <p:guide pos="2880"/>
        <p:guide pos="46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78"/>
    </p:cViewPr>
  </p:sorterViewPr>
  <p:notesViewPr>
    <p:cSldViewPr>
      <p:cViewPr varScale="1">
        <p:scale>
          <a:sx n="81" d="100"/>
          <a:sy n="81" d="100"/>
        </p:scale>
        <p:origin x="-106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a:defRPr/>
            </a:pPr>
            <a:endParaRPr lang="zh-CN"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a:defRPr/>
            </a:pPr>
            <a:fld id="{3BCDCB29-31A8-4548-8BE1-06FE17B25183}" type="datetime1">
              <a:rPr lang="en-US" altLang="zh-CN"/>
              <a:pPr>
                <a:defRPr/>
              </a:pPr>
              <a:t>10/26/2021</a:t>
            </a:fld>
            <a:endParaRPr lang="zh-CN"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a:defRPr/>
            </a:pPr>
            <a:endParaRPr lang="zh-CN"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kumimoji="1" sz="1200">
                <a:latin typeface="+mn-lt"/>
                <a:ea typeface="+mn-ea"/>
              </a:defRPr>
            </a:lvl1pPr>
          </a:lstStyle>
          <a:p>
            <a:pPr>
              <a:defRPr/>
            </a:pPr>
            <a:fld id="{61E0D728-E1ED-4984-91B6-191AB26F0043}" type="slidenum">
              <a:rPr lang="zh-CN" altLang="en-US"/>
              <a:pPr>
                <a:defRPr/>
              </a:pPr>
              <a:t>‹#›</a:t>
            </a:fld>
            <a:endParaRPr lang="zh-CN" altLang="en-US"/>
          </a:p>
        </p:txBody>
      </p:sp>
    </p:spTree>
    <p:extLst>
      <p:ext uri="{BB962C8B-B14F-4D97-AF65-F5344CB8AC3E}">
        <p14:creationId xmlns:p14="http://schemas.microsoft.com/office/powerpoint/2010/main" val="1365777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a:defRPr/>
            </a:pPr>
            <a:endParaRPr lang="zh-CN" alt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kumimoji="1" sz="1200">
                <a:latin typeface="+mn-lt"/>
                <a:ea typeface="+mn-ea"/>
              </a:defRPr>
            </a:lvl1pPr>
          </a:lstStyle>
          <a:p>
            <a:pPr>
              <a:defRPr/>
            </a:pPr>
            <a:fld id="{CC62CEE7-498C-4855-BB6F-1459B701B3D2}" type="datetime1">
              <a:rPr lang="en-US" altLang="zh-CN"/>
              <a:pPr>
                <a:defRPr/>
              </a:pPr>
              <a:t>10/26/2021</a:t>
            </a:fld>
            <a:endParaRPr lang="zh-CN"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ltLang="zh-CN" noProof="0" smtClean="0"/>
              <a:t>Click to edit Master text styles</a:t>
            </a:r>
          </a:p>
          <a:p>
            <a:pPr lvl="1"/>
            <a:r>
              <a:rPr lang="en-GB" altLang="zh-CN" noProof="0" smtClean="0"/>
              <a:t>Second level</a:t>
            </a:r>
          </a:p>
          <a:p>
            <a:pPr lvl="2"/>
            <a:r>
              <a:rPr lang="en-GB" altLang="zh-CN" noProof="0" smtClean="0"/>
              <a:t>Third level</a:t>
            </a:r>
          </a:p>
          <a:p>
            <a:pPr lvl="3"/>
            <a:r>
              <a:rPr lang="en-GB" altLang="zh-CN" noProof="0" smtClean="0"/>
              <a:t>Fourth level</a:t>
            </a:r>
          </a:p>
          <a:p>
            <a:pPr lvl="4"/>
            <a:r>
              <a:rPr lang="en-GB" altLang="zh-CN" noProof="0" smtClean="0"/>
              <a:t>Fifth level</a:t>
            </a:r>
            <a:endParaRPr lang="zh-CN" alt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a:defRPr/>
            </a:pPr>
            <a:endParaRPr lang="zh-CN"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kumimoji="1" sz="1200">
                <a:latin typeface="+mn-lt"/>
                <a:ea typeface="+mn-ea"/>
              </a:defRPr>
            </a:lvl1pPr>
          </a:lstStyle>
          <a:p>
            <a:pPr>
              <a:defRPr/>
            </a:pPr>
            <a:fld id="{29836895-353D-4DB9-86A9-898F6D7BD95B}" type="slidenum">
              <a:rPr lang="zh-CN" altLang="en-US"/>
              <a:pPr>
                <a:defRPr/>
              </a:pPr>
              <a:t>‹#›</a:t>
            </a:fld>
            <a:endParaRPr lang="zh-CN" altLang="en-US"/>
          </a:p>
        </p:txBody>
      </p:sp>
    </p:spTree>
    <p:extLst>
      <p:ext uri="{BB962C8B-B14F-4D97-AF65-F5344CB8AC3E}">
        <p14:creationId xmlns:p14="http://schemas.microsoft.com/office/powerpoint/2010/main" val="30770607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59654DD-EC78-4F28-8820-AE66944B58CB}" type="slidenum">
              <a:rPr lang="zh-CN" altLang="en-US" smtClean="0"/>
              <a:pPr>
                <a:defRPr/>
              </a:pPr>
              <a:t>3</a:t>
            </a:fld>
            <a:endParaRPr lang="zh-CN" altLang="en-US"/>
          </a:p>
        </p:txBody>
      </p:sp>
    </p:spTree>
    <p:extLst>
      <p:ext uri="{BB962C8B-B14F-4D97-AF65-F5344CB8AC3E}">
        <p14:creationId xmlns:p14="http://schemas.microsoft.com/office/powerpoint/2010/main" val="3971655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59654DD-EC78-4F28-8820-AE66944B58CB}" type="slidenum">
              <a:rPr lang="zh-CN" altLang="en-US" smtClean="0"/>
              <a:pPr>
                <a:defRPr/>
              </a:pPr>
              <a:t>5</a:t>
            </a:fld>
            <a:endParaRPr lang="zh-CN" altLang="en-US"/>
          </a:p>
        </p:txBody>
      </p:sp>
    </p:spTree>
    <p:extLst>
      <p:ext uri="{BB962C8B-B14F-4D97-AF65-F5344CB8AC3E}">
        <p14:creationId xmlns:p14="http://schemas.microsoft.com/office/powerpoint/2010/main" val="2301408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59654DD-EC78-4F28-8820-AE66944B58CB}" type="slidenum">
              <a:rPr lang="zh-CN" altLang="en-US" smtClean="0"/>
              <a:pPr>
                <a:defRPr/>
              </a:pPr>
              <a:t>9</a:t>
            </a:fld>
            <a:endParaRPr lang="zh-CN" altLang="en-US"/>
          </a:p>
        </p:txBody>
      </p:sp>
    </p:spTree>
    <p:extLst>
      <p:ext uri="{BB962C8B-B14F-4D97-AF65-F5344CB8AC3E}">
        <p14:creationId xmlns:p14="http://schemas.microsoft.com/office/powerpoint/2010/main" val="1865967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259654DD-EC78-4F28-8820-AE66944B58CB}" type="slidenum">
              <a:rPr lang="zh-CN" altLang="en-US" smtClean="0"/>
              <a:pPr>
                <a:defRPr/>
              </a:pPr>
              <a:t>16</a:t>
            </a:fld>
            <a:endParaRPr lang="zh-CN" altLang="en-US"/>
          </a:p>
        </p:txBody>
      </p:sp>
    </p:spTree>
    <p:extLst>
      <p:ext uri="{BB962C8B-B14F-4D97-AF65-F5344CB8AC3E}">
        <p14:creationId xmlns:p14="http://schemas.microsoft.com/office/powerpoint/2010/main" val="22054005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Master" Target="../slideMasters/slideMaster2.xml"/><Relationship Id="rId1" Type="http://schemas.openxmlformats.org/officeDocument/2006/relationships/tags" Target="../tags/tag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1.png"/><Relationship Id="rId7" Type="http://schemas.openxmlformats.org/officeDocument/2006/relationships/image" Target="../media/image10.jpeg"/><Relationship Id="rId2" Type="http://schemas.openxmlformats.org/officeDocument/2006/relationships/slideMaster" Target="../slideMasters/slideMaster3.xml"/><Relationship Id="rId1" Type="http://schemas.openxmlformats.org/officeDocument/2006/relationships/tags" Target="../tags/tag2.xml"/><Relationship Id="rId6" Type="http://schemas.openxmlformats.org/officeDocument/2006/relationships/image" Target="../media/image9.jpeg"/><Relationship Id="rId5" Type="http://schemas.openxmlformats.org/officeDocument/2006/relationships/image" Target="../media/image14.jpeg"/><Relationship Id="rId4" Type="http://schemas.openxmlformats.org/officeDocument/2006/relationships/image" Target="../media/image13.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2" descr="C:\Documents and Settings\Administrator\桌面\CGN_PP模版1_20130717-28.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33925" y="1581150"/>
            <a:ext cx="4410075"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31825" y="1916831"/>
            <a:ext cx="6892503" cy="1038035"/>
          </a:xfrm>
        </p:spPr>
        <p:txBody>
          <a:bodyPr>
            <a:noAutofit/>
          </a:bodyPr>
          <a:lstStyle>
            <a:lvl1pPr>
              <a:defRPr sz="3200"/>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631825" y="2964077"/>
            <a:ext cx="4948287" cy="1752600"/>
          </a:xfrm>
        </p:spPr>
        <p:txBody>
          <a:bodyPr rIns="108000">
            <a:noAutofit/>
          </a:bodyPr>
          <a:lstStyle>
            <a:lvl1pPr marL="0" indent="0" algn="l">
              <a:spcBef>
                <a:spcPts val="300"/>
              </a:spcBef>
              <a:buNone/>
              <a:defRPr sz="20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Text Placeholder 9"/>
          <p:cNvSpPr>
            <a:spLocks noGrp="1"/>
          </p:cNvSpPr>
          <p:nvPr>
            <p:ph type="body" sz="quarter" idx="11"/>
          </p:nvPr>
        </p:nvSpPr>
        <p:spPr>
          <a:xfrm>
            <a:off x="623888" y="5067357"/>
            <a:ext cx="4164135" cy="432941"/>
          </a:xfrm>
        </p:spPr>
        <p:txBody>
          <a:bodyPr rIns="108000">
            <a:noAutofit/>
          </a:bodyPr>
          <a:lstStyle>
            <a:lvl1pPr marL="0" indent="0">
              <a:buFontTx/>
              <a:buNone/>
              <a:defRPr sz="1600" baseline="0">
                <a:solidFill>
                  <a:schemeClr val="bg1">
                    <a:lumMod val="50000"/>
                  </a:schemeClr>
                </a:solidFill>
              </a:defRPr>
            </a:lvl1pPr>
          </a:lstStyle>
          <a:p>
            <a:pPr lvl="0"/>
            <a:r>
              <a:rPr lang="en-US" altLang="zh-CN" dirty="0" smtClean="0"/>
              <a:t>Click to edit Master text styles</a:t>
            </a:r>
            <a:endParaRPr lang="zh-CN" altLang="en-US" dirty="0"/>
          </a:p>
        </p:txBody>
      </p:sp>
    </p:spTree>
    <p:extLst>
      <p:ext uri="{BB962C8B-B14F-4D97-AF65-F5344CB8AC3E}">
        <p14:creationId xmlns:p14="http://schemas.microsoft.com/office/powerpoint/2010/main" val="499232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605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cstate="print"/>
          <a:srcRect/>
          <a:stretch>
            <a:fillRect/>
          </a:stretch>
        </p:blipFill>
        <p:spPr bwMode="auto">
          <a:xfrm>
            <a:off x="0" y="2828145"/>
            <a:ext cx="9144000" cy="2266379"/>
          </a:xfrm>
          <a:prstGeom prst="rect">
            <a:avLst/>
          </a:prstGeom>
          <a:noFill/>
          <a:ln w="9525">
            <a:noFill/>
            <a:miter lim="800000"/>
            <a:headEnd/>
            <a:tailEnd/>
          </a:ln>
        </p:spPr>
      </p:pic>
      <p:sp>
        <p:nvSpPr>
          <p:cNvPr id="9" name="TextBox 3"/>
          <p:cNvSpPr txBox="1"/>
          <p:nvPr userDrawn="1"/>
        </p:nvSpPr>
        <p:spPr>
          <a:xfrm>
            <a:off x="2514677" y="836712"/>
            <a:ext cx="3713509" cy="1261884"/>
          </a:xfrm>
          <a:prstGeom prst="rect">
            <a:avLst/>
          </a:prstGeom>
          <a:noFill/>
          <a:ln w="9525">
            <a:noFill/>
          </a:ln>
        </p:spPr>
        <p:txBody>
          <a:bodyPr wrap="square">
            <a:spAutoFit/>
          </a:bodyPr>
          <a:lstStyle/>
          <a:p>
            <a:pPr algn="ctr" fontAlgn="auto">
              <a:spcBef>
                <a:spcPts val="0"/>
              </a:spcBef>
              <a:spcAft>
                <a:spcPts val="0"/>
              </a:spcAft>
            </a:pPr>
            <a:r>
              <a:rPr lang="zh-CN" altLang="en-US" sz="3800" b="1" dirty="0">
                <a:solidFill>
                  <a:srgbClr val="0A2D88"/>
                </a:solidFill>
                <a:latin typeface="Arial" panose="020B0604020202020204" pitchFamily="34" charset="0"/>
                <a:ea typeface="微软雅黑" panose="020B0503020204020204" charset="-122"/>
              </a:rPr>
              <a:t>谢 谢！</a:t>
            </a:r>
            <a:endParaRPr lang="en-US" altLang="zh-CN" sz="3800" b="1" dirty="0">
              <a:solidFill>
                <a:srgbClr val="0A2D88"/>
              </a:solidFill>
              <a:latin typeface="Arial" panose="020B0604020202020204" pitchFamily="34" charset="0"/>
              <a:ea typeface="微软雅黑" panose="020B0503020204020204" charset="-122"/>
            </a:endParaRPr>
          </a:p>
          <a:p>
            <a:pPr algn="ctr" fontAlgn="auto">
              <a:spcBef>
                <a:spcPts val="0"/>
              </a:spcBef>
              <a:spcAft>
                <a:spcPts val="0"/>
              </a:spcAft>
            </a:pPr>
            <a:r>
              <a:rPr lang="en-US" altLang="zh-CN" sz="3800" b="1" dirty="0">
                <a:solidFill>
                  <a:srgbClr val="0A2D88"/>
                </a:solidFill>
                <a:latin typeface="Arial" panose="020B0604020202020204" pitchFamily="34" charset="0"/>
                <a:ea typeface="微软雅黑" panose="020B0503020204020204" charset="-122"/>
              </a:rPr>
              <a:t>THANK YOU !</a:t>
            </a:r>
            <a:endParaRPr lang="zh-CN" altLang="en-US" sz="3800" dirty="0">
              <a:solidFill>
                <a:srgbClr val="0A2D88"/>
              </a:solidFill>
              <a:latin typeface="Arial" panose="020B0604020202020204" pitchFamily="34" charset="0"/>
              <a:ea typeface="微软雅黑" panose="020B0503020204020204" charset="-122"/>
            </a:endParaRPr>
          </a:p>
        </p:txBody>
      </p:sp>
    </p:spTree>
    <p:extLst>
      <p:ext uri="{BB962C8B-B14F-4D97-AF65-F5344CB8AC3E}">
        <p14:creationId xmlns:p14="http://schemas.microsoft.com/office/powerpoint/2010/main" val="143577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9" name="TextBox 3"/>
          <p:cNvSpPr txBox="1"/>
          <p:nvPr userDrawn="1"/>
        </p:nvSpPr>
        <p:spPr>
          <a:xfrm>
            <a:off x="2514677" y="932723"/>
            <a:ext cx="3713509" cy="1261884"/>
          </a:xfrm>
          <a:prstGeom prst="rect">
            <a:avLst/>
          </a:prstGeom>
          <a:noFill/>
          <a:ln w="9525">
            <a:noFill/>
          </a:ln>
        </p:spPr>
        <p:txBody>
          <a:bodyPr wrap="square">
            <a:spAutoFit/>
          </a:bodyPr>
          <a:lstStyle/>
          <a:p>
            <a:pPr algn="ctr" fontAlgn="auto">
              <a:spcBef>
                <a:spcPts val="0"/>
              </a:spcBef>
              <a:spcAft>
                <a:spcPts val="0"/>
              </a:spcAft>
            </a:pPr>
            <a:r>
              <a:rPr lang="zh-CN" altLang="en-US" sz="3800" b="1" dirty="0">
                <a:solidFill>
                  <a:srgbClr val="0A2D88"/>
                </a:solidFill>
                <a:latin typeface="Arial" panose="020B0604020202020204" pitchFamily="34" charset="0"/>
                <a:ea typeface="微软雅黑" panose="020B0503020204020204" charset="-122"/>
              </a:rPr>
              <a:t>谢 谢！</a:t>
            </a:r>
            <a:endParaRPr lang="en-US" altLang="zh-CN" sz="3800" b="1" dirty="0">
              <a:solidFill>
                <a:srgbClr val="0A2D88"/>
              </a:solidFill>
              <a:latin typeface="Arial" panose="020B0604020202020204" pitchFamily="34" charset="0"/>
              <a:ea typeface="微软雅黑" panose="020B0503020204020204" charset="-122"/>
            </a:endParaRPr>
          </a:p>
          <a:p>
            <a:pPr algn="ctr" fontAlgn="auto">
              <a:spcBef>
                <a:spcPts val="0"/>
              </a:spcBef>
              <a:spcAft>
                <a:spcPts val="0"/>
              </a:spcAft>
            </a:pPr>
            <a:r>
              <a:rPr lang="en-US" altLang="zh-CN" sz="3800" b="1" dirty="0">
                <a:solidFill>
                  <a:srgbClr val="0A2D88"/>
                </a:solidFill>
                <a:latin typeface="Arial" panose="020B0604020202020204" pitchFamily="34" charset="0"/>
                <a:ea typeface="微软雅黑" panose="020B0503020204020204" charset="-122"/>
              </a:rPr>
              <a:t>THANK YOU !</a:t>
            </a:r>
            <a:endParaRPr lang="zh-CN" altLang="en-US" sz="3800" dirty="0">
              <a:solidFill>
                <a:srgbClr val="0A2D88"/>
              </a:solidFill>
              <a:latin typeface="Arial" panose="020B0604020202020204" pitchFamily="34" charset="0"/>
              <a:ea typeface="微软雅黑" panose="020B0503020204020204" charset="-122"/>
            </a:endParaRPr>
          </a:p>
        </p:txBody>
      </p:sp>
      <p:grpSp>
        <p:nvGrpSpPr>
          <p:cNvPr id="5" name="组合 4"/>
          <p:cNvGrpSpPr/>
          <p:nvPr userDrawn="1"/>
        </p:nvGrpSpPr>
        <p:grpSpPr>
          <a:xfrm>
            <a:off x="0" y="2708920"/>
            <a:ext cx="9144000" cy="1728192"/>
            <a:chOff x="0" y="2760451"/>
            <a:chExt cx="12192000" cy="2174415"/>
          </a:xfrm>
        </p:grpSpPr>
        <p:sp>
          <p:nvSpPr>
            <p:cNvPr id="6" name="矩形 5"/>
            <p:cNvSpPr/>
            <p:nvPr/>
          </p:nvSpPr>
          <p:spPr>
            <a:xfrm>
              <a:off x="0" y="2760452"/>
              <a:ext cx="12192000" cy="2147962"/>
            </a:xfrm>
            <a:prstGeom prst="rect">
              <a:avLst/>
            </a:prstGeom>
            <a:pattFill prst="narVert">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t="4650"/>
            <a:stretch/>
          </p:blipFill>
          <p:spPr>
            <a:xfrm>
              <a:off x="9257778" y="2775047"/>
              <a:ext cx="2874755" cy="2141818"/>
            </a:xfrm>
            <a:prstGeom prst="rect">
              <a:avLst/>
            </a:prstGeom>
            <a:scene3d>
              <a:camera prst="orthographicFront"/>
              <a:lightRig rig="threePt" dir="t"/>
            </a:scene3d>
            <a:sp3d>
              <a:bevelT/>
            </a:sp3d>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30469" y="2760452"/>
              <a:ext cx="2817005" cy="2147962"/>
            </a:xfrm>
            <a:prstGeom prst="rect">
              <a:avLst/>
            </a:prstGeom>
            <a:scene3d>
              <a:camera prst="orthographicFront"/>
              <a:lightRig rig="threePt" dir="t"/>
            </a:scene3d>
            <a:sp3d>
              <a:bevelT/>
            </a:sp3d>
          </p:spPr>
        </p:pic>
        <p:pic>
          <p:nvPicPr>
            <p:cNvPr id="11" name="PA-图片 5"/>
            <p:cNvPicPr>
              <a:picLocks/>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59467" y="2771340"/>
              <a:ext cx="2963689" cy="2121995"/>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33460" y="2760451"/>
              <a:ext cx="2786705" cy="2174415"/>
            </a:xfrm>
            <a:prstGeom prst="rect">
              <a:avLst/>
            </a:prstGeom>
          </p:spPr>
        </p:pic>
      </p:grpSp>
      <p:sp>
        <p:nvSpPr>
          <p:cNvPr id="13" name="TextBox 12"/>
          <p:cNvSpPr txBox="1"/>
          <p:nvPr userDrawn="1"/>
        </p:nvSpPr>
        <p:spPr>
          <a:xfrm>
            <a:off x="1599121" y="4581127"/>
            <a:ext cx="5544616" cy="677108"/>
          </a:xfrm>
          <a:prstGeom prst="rect">
            <a:avLst/>
          </a:prstGeom>
          <a:noFill/>
        </p:spPr>
        <p:txBody>
          <a:bodyPr wrap="square" rtlCol="0">
            <a:spAutoFit/>
          </a:bodyPr>
          <a:lstStyle/>
          <a:p>
            <a:pPr algn="ctr" fontAlgn="auto">
              <a:spcBef>
                <a:spcPts val="0"/>
              </a:spcBef>
              <a:spcAft>
                <a:spcPts val="0"/>
              </a:spcAft>
            </a:pPr>
            <a:r>
              <a:rPr lang="zh-CN" altLang="en-US" sz="3800" b="1" dirty="0">
                <a:solidFill>
                  <a:srgbClr val="002060"/>
                </a:solidFill>
                <a:latin typeface="华文楷体" pitchFamily="2" charset="-122"/>
                <a:ea typeface="华文楷体" pitchFamily="2" charset="-122"/>
              </a:rPr>
              <a:t>服务  创新  共享  卓越</a:t>
            </a:r>
          </a:p>
        </p:txBody>
      </p:sp>
    </p:spTree>
    <p:extLst>
      <p:ext uri="{BB962C8B-B14F-4D97-AF65-F5344CB8AC3E}">
        <p14:creationId xmlns:p14="http://schemas.microsoft.com/office/powerpoint/2010/main" val="606746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197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49"/>
            <a:ext cx="3008313" cy="1162051"/>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308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9"/>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94586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1293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9"/>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98859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1" y="762862"/>
            <a:ext cx="9138050" cy="45708"/>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02382" tIns="51190" rIns="102382" bIns="51190" anchor="ctr"/>
          <a:lstStyle/>
          <a:p>
            <a:pPr algn="ctr" fontAlgn="auto">
              <a:spcBef>
                <a:spcPts val="0"/>
              </a:spcBef>
              <a:spcAft>
                <a:spcPts val="0"/>
              </a:spcAft>
              <a:defRPr/>
            </a:pPr>
            <a:endParaRPr lang="zh-CN" altLang="en-US">
              <a:solidFill>
                <a:prstClr val="white"/>
              </a:solidFill>
            </a:endParaRPr>
          </a:p>
        </p:txBody>
      </p:sp>
    </p:spTree>
    <p:extLst>
      <p:ext uri="{BB962C8B-B14F-4D97-AF65-F5344CB8AC3E}">
        <p14:creationId xmlns:p14="http://schemas.microsoft.com/office/powerpoint/2010/main" val="34745702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1" y="762862"/>
            <a:ext cx="9138050" cy="45708"/>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02382" tIns="51190" rIns="102382" bIns="51190" anchor="ctr"/>
          <a:lstStyle/>
          <a:p>
            <a:pPr algn="ctr" fontAlgn="auto">
              <a:spcBef>
                <a:spcPts val="0"/>
              </a:spcBef>
              <a:spcAft>
                <a:spcPts val="0"/>
              </a:spcAft>
              <a:defRPr/>
            </a:pPr>
            <a:endParaRPr lang="zh-CN" altLang="en-US">
              <a:solidFill>
                <a:prstClr val="white"/>
              </a:solidFill>
            </a:endParaRPr>
          </a:p>
        </p:txBody>
      </p:sp>
    </p:spTree>
    <p:extLst>
      <p:ext uri="{BB962C8B-B14F-4D97-AF65-F5344CB8AC3E}">
        <p14:creationId xmlns:p14="http://schemas.microsoft.com/office/powerpoint/2010/main" val="2330278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741363" y="1412875"/>
            <a:ext cx="7661275" cy="4895850"/>
          </a:xfrm>
        </p:spPr>
        <p:txBody>
          <a:bodyPr tIns="0" bIns="0">
            <a:normAutofit/>
          </a:bodyPr>
          <a:lstStyle>
            <a:lvl1pPr>
              <a:lnSpc>
                <a:spcPct val="120000"/>
              </a:lnSpc>
              <a:defRPr sz="2800"/>
            </a:lvl1pPr>
          </a:lstStyle>
          <a:p>
            <a:r>
              <a:rPr lang="en-US" altLang="zh-CN" dirty="0" smtClean="0"/>
              <a:t>Click to edit Master title style</a:t>
            </a:r>
            <a:endParaRPr lang="zh-CN" altLang="en-US" dirty="0"/>
          </a:p>
        </p:txBody>
      </p:sp>
      <p:sp>
        <p:nvSpPr>
          <p:cNvPr id="3" name="Slide Number Placeholder 5"/>
          <p:cNvSpPr>
            <a:spLocks noGrp="1"/>
          </p:cNvSpPr>
          <p:nvPr>
            <p:ph type="sldNum" sz="quarter" idx="10"/>
          </p:nvPr>
        </p:nvSpPr>
        <p:spPr/>
        <p:txBody>
          <a:bodyPr/>
          <a:lstStyle>
            <a:lvl1pPr>
              <a:defRPr/>
            </a:lvl1pPr>
          </a:lstStyle>
          <a:p>
            <a:pPr>
              <a:defRPr/>
            </a:pPr>
            <a:fld id="{7DF53535-33FC-4230-83FF-F7793D3C66AD}" type="slidenum">
              <a:rPr lang="zh-CN" altLang="en-US"/>
              <a:pPr>
                <a:defRPr/>
              </a:pPr>
              <a:t>‹#›</a:t>
            </a:fld>
            <a:endParaRPr lang="en-US" altLang="zh-CN"/>
          </a:p>
        </p:txBody>
      </p:sp>
    </p:spTree>
    <p:extLst>
      <p:ext uri="{BB962C8B-B14F-4D97-AF65-F5344CB8AC3E}">
        <p14:creationId xmlns:p14="http://schemas.microsoft.com/office/powerpoint/2010/main" val="2771597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9" name="AutoShape 4"/>
          <p:cNvSpPr>
            <a:spLocks noChangeArrowheads="1"/>
          </p:cNvSpPr>
          <p:nvPr userDrawn="1"/>
        </p:nvSpPr>
        <p:spPr bwMode="auto">
          <a:xfrm>
            <a:off x="316234" y="1844824"/>
            <a:ext cx="8504238" cy="2930525"/>
          </a:xfrm>
          <a:prstGeom prst="flowChartAlternateProcess">
            <a:avLst/>
          </a:prstGeom>
          <a:solidFill>
            <a:srgbClr val="004A86"/>
          </a:solidFill>
          <a:ln w="9525">
            <a:solidFill>
              <a:srgbClr val="004A86"/>
            </a:solidFill>
            <a:miter lim="800000"/>
            <a:headEnd/>
            <a:tailEnd/>
          </a:ln>
        </p:spPr>
        <p:txBody>
          <a:bodyPr anchor="ctr"/>
          <a:lstStyle>
            <a:lvl1pPr eaLnBrk="0" hangingPunct="0">
              <a:defRPr sz="1600">
                <a:solidFill>
                  <a:srgbClr val="00AAE8"/>
                </a:solidFill>
                <a:latin typeface="Arial" pitchFamily="34" charset="0"/>
                <a:ea typeface="宋体" pitchFamily="2" charset="-122"/>
              </a:defRPr>
            </a:lvl1pPr>
            <a:lvl2pPr marL="742950" indent="-285750" eaLnBrk="0" hangingPunct="0">
              <a:defRPr sz="1600">
                <a:solidFill>
                  <a:srgbClr val="00AAE8"/>
                </a:solidFill>
                <a:latin typeface="Arial" pitchFamily="34" charset="0"/>
                <a:ea typeface="宋体" pitchFamily="2" charset="-122"/>
              </a:defRPr>
            </a:lvl2pPr>
            <a:lvl3pPr marL="1143000" indent="-228600" eaLnBrk="0" hangingPunct="0">
              <a:defRPr sz="1600">
                <a:solidFill>
                  <a:srgbClr val="00AAE8"/>
                </a:solidFill>
                <a:latin typeface="Arial" pitchFamily="34" charset="0"/>
                <a:ea typeface="宋体" pitchFamily="2" charset="-122"/>
              </a:defRPr>
            </a:lvl3pPr>
            <a:lvl4pPr marL="1600200" indent="-228600" eaLnBrk="0" hangingPunct="0">
              <a:defRPr sz="1600">
                <a:solidFill>
                  <a:srgbClr val="00AAE8"/>
                </a:solidFill>
                <a:latin typeface="Arial" pitchFamily="34" charset="0"/>
                <a:ea typeface="宋体" pitchFamily="2" charset="-122"/>
              </a:defRPr>
            </a:lvl4pPr>
            <a:lvl5pPr marL="2057400" indent="-228600" eaLnBrk="0" hangingPunct="0">
              <a:defRPr sz="1600">
                <a:solidFill>
                  <a:srgbClr val="00AAE8"/>
                </a:solidFill>
                <a:latin typeface="Arial" pitchFamily="34" charset="0"/>
                <a:ea typeface="宋体" pitchFamily="2" charset="-122"/>
              </a:defRPr>
            </a:lvl5pPr>
            <a:lvl6pPr marL="2514600" indent="-228600" eaLnBrk="0" fontAlgn="base" hangingPunct="0">
              <a:spcBef>
                <a:spcPct val="0"/>
              </a:spcBef>
              <a:spcAft>
                <a:spcPct val="0"/>
              </a:spcAft>
              <a:defRPr sz="1600">
                <a:solidFill>
                  <a:srgbClr val="00AAE8"/>
                </a:solidFill>
                <a:latin typeface="Arial" pitchFamily="34" charset="0"/>
                <a:ea typeface="宋体" pitchFamily="2" charset="-122"/>
              </a:defRPr>
            </a:lvl6pPr>
            <a:lvl7pPr marL="2971800" indent="-228600" eaLnBrk="0" fontAlgn="base" hangingPunct="0">
              <a:spcBef>
                <a:spcPct val="0"/>
              </a:spcBef>
              <a:spcAft>
                <a:spcPct val="0"/>
              </a:spcAft>
              <a:defRPr sz="1600">
                <a:solidFill>
                  <a:srgbClr val="00AAE8"/>
                </a:solidFill>
                <a:latin typeface="Arial" pitchFamily="34" charset="0"/>
                <a:ea typeface="宋体" pitchFamily="2" charset="-122"/>
              </a:defRPr>
            </a:lvl7pPr>
            <a:lvl8pPr marL="3429000" indent="-228600" eaLnBrk="0" fontAlgn="base" hangingPunct="0">
              <a:spcBef>
                <a:spcPct val="0"/>
              </a:spcBef>
              <a:spcAft>
                <a:spcPct val="0"/>
              </a:spcAft>
              <a:defRPr sz="1600">
                <a:solidFill>
                  <a:srgbClr val="00AAE8"/>
                </a:solidFill>
                <a:latin typeface="Arial" pitchFamily="34" charset="0"/>
                <a:ea typeface="宋体" pitchFamily="2" charset="-122"/>
              </a:defRPr>
            </a:lvl8pPr>
            <a:lvl9pPr marL="3886200" indent="-228600" eaLnBrk="0" fontAlgn="base" hangingPunct="0">
              <a:spcBef>
                <a:spcPct val="0"/>
              </a:spcBef>
              <a:spcAft>
                <a:spcPct val="0"/>
              </a:spcAft>
              <a:defRPr sz="1600">
                <a:solidFill>
                  <a:srgbClr val="00AAE8"/>
                </a:solidFill>
                <a:latin typeface="Arial" pitchFamily="34" charset="0"/>
                <a:ea typeface="宋体" pitchFamily="2" charset="-122"/>
              </a:defRPr>
            </a:lvl9pPr>
          </a:lstStyle>
          <a:p>
            <a:pPr eaLnBrk="1" fontAlgn="auto" hangingPunct="1">
              <a:spcBef>
                <a:spcPts val="0"/>
              </a:spcBef>
              <a:spcAft>
                <a:spcPts val="0"/>
              </a:spcAft>
              <a:defRPr/>
            </a:pPr>
            <a:endParaRPr lang="zh-CN" altLang="en-US" smtClean="0"/>
          </a:p>
        </p:txBody>
      </p:sp>
      <p:sp>
        <p:nvSpPr>
          <p:cNvPr id="20" name="Text Box 5"/>
          <p:cNvSpPr txBox="1">
            <a:spLocks noChangeArrowheads="1"/>
          </p:cNvSpPr>
          <p:nvPr userDrawn="1"/>
        </p:nvSpPr>
        <p:spPr bwMode="auto">
          <a:xfrm>
            <a:off x="1314450" y="2819400"/>
            <a:ext cx="309563" cy="701675"/>
          </a:xfrm>
          <a:prstGeom prst="rect">
            <a:avLst/>
          </a:prstGeom>
          <a:noFill/>
          <a:ln>
            <a:noFill/>
          </a:ln>
          <a:extLst/>
        </p:spPr>
        <p:txBody>
          <a:bodyPr wrap="none">
            <a:spAutoFit/>
          </a:bodyPr>
          <a:lstStyle>
            <a:lvl1pPr eaLnBrk="0" hangingPunct="0">
              <a:defRPr sz="1600">
                <a:solidFill>
                  <a:srgbClr val="00AAE8"/>
                </a:solidFill>
                <a:latin typeface="Arial" pitchFamily="34" charset="0"/>
                <a:ea typeface="宋体" pitchFamily="2" charset="-122"/>
              </a:defRPr>
            </a:lvl1pPr>
            <a:lvl2pPr marL="742950" indent="-285750" eaLnBrk="0" hangingPunct="0">
              <a:defRPr sz="1600">
                <a:solidFill>
                  <a:srgbClr val="00AAE8"/>
                </a:solidFill>
                <a:latin typeface="Arial" pitchFamily="34" charset="0"/>
                <a:ea typeface="宋体" pitchFamily="2" charset="-122"/>
              </a:defRPr>
            </a:lvl2pPr>
            <a:lvl3pPr marL="1143000" indent="-228600" eaLnBrk="0" hangingPunct="0">
              <a:defRPr sz="1600">
                <a:solidFill>
                  <a:srgbClr val="00AAE8"/>
                </a:solidFill>
                <a:latin typeface="Arial" pitchFamily="34" charset="0"/>
                <a:ea typeface="宋体" pitchFamily="2" charset="-122"/>
              </a:defRPr>
            </a:lvl3pPr>
            <a:lvl4pPr marL="1600200" indent="-228600" eaLnBrk="0" hangingPunct="0">
              <a:defRPr sz="1600">
                <a:solidFill>
                  <a:srgbClr val="00AAE8"/>
                </a:solidFill>
                <a:latin typeface="Arial" pitchFamily="34" charset="0"/>
                <a:ea typeface="宋体" pitchFamily="2" charset="-122"/>
              </a:defRPr>
            </a:lvl4pPr>
            <a:lvl5pPr marL="2057400" indent="-228600" eaLnBrk="0" hangingPunct="0">
              <a:defRPr sz="1600">
                <a:solidFill>
                  <a:srgbClr val="00AAE8"/>
                </a:solidFill>
                <a:latin typeface="Arial" pitchFamily="34" charset="0"/>
                <a:ea typeface="宋体" pitchFamily="2" charset="-122"/>
              </a:defRPr>
            </a:lvl5pPr>
            <a:lvl6pPr marL="2514600" indent="-228600" eaLnBrk="0" fontAlgn="base" hangingPunct="0">
              <a:spcBef>
                <a:spcPct val="0"/>
              </a:spcBef>
              <a:spcAft>
                <a:spcPct val="0"/>
              </a:spcAft>
              <a:defRPr sz="1600">
                <a:solidFill>
                  <a:srgbClr val="00AAE8"/>
                </a:solidFill>
                <a:latin typeface="Arial" pitchFamily="34" charset="0"/>
                <a:ea typeface="宋体" pitchFamily="2" charset="-122"/>
              </a:defRPr>
            </a:lvl6pPr>
            <a:lvl7pPr marL="2971800" indent="-228600" eaLnBrk="0" fontAlgn="base" hangingPunct="0">
              <a:spcBef>
                <a:spcPct val="0"/>
              </a:spcBef>
              <a:spcAft>
                <a:spcPct val="0"/>
              </a:spcAft>
              <a:defRPr sz="1600">
                <a:solidFill>
                  <a:srgbClr val="00AAE8"/>
                </a:solidFill>
                <a:latin typeface="Arial" pitchFamily="34" charset="0"/>
                <a:ea typeface="宋体" pitchFamily="2" charset="-122"/>
              </a:defRPr>
            </a:lvl7pPr>
            <a:lvl8pPr marL="3429000" indent="-228600" eaLnBrk="0" fontAlgn="base" hangingPunct="0">
              <a:spcBef>
                <a:spcPct val="0"/>
              </a:spcBef>
              <a:spcAft>
                <a:spcPct val="0"/>
              </a:spcAft>
              <a:defRPr sz="1600">
                <a:solidFill>
                  <a:srgbClr val="00AAE8"/>
                </a:solidFill>
                <a:latin typeface="Arial" pitchFamily="34" charset="0"/>
                <a:ea typeface="宋体" pitchFamily="2" charset="-122"/>
              </a:defRPr>
            </a:lvl8pPr>
            <a:lvl9pPr marL="3886200" indent="-228600" eaLnBrk="0" fontAlgn="base" hangingPunct="0">
              <a:spcBef>
                <a:spcPct val="0"/>
              </a:spcBef>
              <a:spcAft>
                <a:spcPct val="0"/>
              </a:spcAft>
              <a:defRPr sz="1600">
                <a:solidFill>
                  <a:srgbClr val="00AAE8"/>
                </a:solidFill>
                <a:latin typeface="Arial" pitchFamily="34" charset="0"/>
                <a:ea typeface="宋体" pitchFamily="2" charset="-122"/>
              </a:defRPr>
            </a:lvl9pPr>
          </a:lstStyle>
          <a:p>
            <a:pPr eaLnBrk="1" fontAlgn="auto" hangingPunct="1">
              <a:spcBef>
                <a:spcPts val="0"/>
              </a:spcBef>
              <a:spcAft>
                <a:spcPts val="0"/>
              </a:spcAft>
              <a:defRPr/>
            </a:pPr>
            <a:endParaRPr lang="zh-CN" altLang="en-US" sz="4000" smtClean="0">
              <a:latin typeface="Adobe 黑体 Std R" pitchFamily="34" charset="-122"/>
              <a:ea typeface="Adobe 黑体 Std R" pitchFamily="34" charset="-122"/>
            </a:endParaRPr>
          </a:p>
        </p:txBody>
      </p:sp>
      <p:sp>
        <p:nvSpPr>
          <p:cNvPr id="11" name="TextBox 10"/>
          <p:cNvSpPr txBox="1"/>
          <p:nvPr userDrawn="1"/>
        </p:nvSpPr>
        <p:spPr>
          <a:xfrm>
            <a:off x="6444208" y="5978594"/>
            <a:ext cx="2088232" cy="369332"/>
          </a:xfrm>
          <a:prstGeom prst="rect">
            <a:avLst/>
          </a:prstGeom>
          <a:noFill/>
        </p:spPr>
        <p:txBody>
          <a:bodyPr wrap="square" rtlCol="0">
            <a:spAutoFit/>
          </a:bodyPr>
          <a:lstStyle/>
          <a:p>
            <a:pPr fontAlgn="auto">
              <a:spcBef>
                <a:spcPts val="0"/>
              </a:spcBef>
              <a:spcAft>
                <a:spcPts val="0"/>
              </a:spcAft>
              <a:defRPr/>
            </a:pPr>
            <a:r>
              <a:rPr lang="zh-CN" altLang="en-US" b="1" dirty="0" smtClean="0">
                <a:solidFill>
                  <a:srgbClr val="004A86"/>
                </a:solidFill>
                <a:latin typeface="Arial" pitchFamily="34" charset="0"/>
                <a:ea typeface="汉仪大黑简" pitchFamily="49" charset="-122"/>
              </a:rPr>
              <a:t>创建世界一流协会</a:t>
            </a:r>
          </a:p>
        </p:txBody>
      </p:sp>
      <p:pic>
        <p:nvPicPr>
          <p:cNvPr id="12" name="Picture 2" descr="E:\部门工作\中国核协LOGO.png"/>
          <p:cNvPicPr>
            <a:picLocks noChangeAspect="1" noChangeArrowheads="1"/>
          </p:cNvPicPr>
          <p:nvPr userDrawn="1"/>
        </p:nvPicPr>
        <p:blipFill>
          <a:blip r:embed="rId2" cstate="print"/>
          <a:srcRect/>
          <a:stretch>
            <a:fillRect/>
          </a:stretch>
        </p:blipFill>
        <p:spPr bwMode="auto">
          <a:xfrm>
            <a:off x="7380312" y="78705"/>
            <a:ext cx="1552353" cy="613991"/>
          </a:xfrm>
          <a:prstGeom prst="rect">
            <a:avLst/>
          </a:prstGeom>
          <a:noFill/>
        </p:spPr>
      </p:pic>
      <p:pic>
        <p:nvPicPr>
          <p:cNvPr id="6" name="Picture 4">
            <a:extLst>
              <a:ext uri="{FF2B5EF4-FFF2-40B4-BE49-F238E27FC236}">
                <a16:creationId xmlns="" xmlns:a16="http://schemas.microsoft.com/office/drawing/2014/main" id="{59BAD6CC-36EC-4C0B-B3FE-909999139F29}"/>
              </a:ext>
            </a:extLst>
          </p:cNvPr>
          <p:cNvPicPr>
            <a:picLocks noChangeAspect="1" noChangeArrowheads="1"/>
          </p:cNvPicPr>
          <p:nvPr userDrawn="1"/>
        </p:nvPicPr>
        <p:blipFill>
          <a:blip r:embed="rId3" cstate="print"/>
          <a:srcRect/>
          <a:stretch>
            <a:fillRect/>
          </a:stretch>
        </p:blipFill>
        <p:spPr bwMode="auto">
          <a:xfrm>
            <a:off x="1588" y="6524"/>
            <a:ext cx="1743737" cy="658613"/>
          </a:xfrm>
          <a:prstGeom prst="flowChartPunchedTape">
            <a:avLst/>
          </a:prstGeom>
          <a:noFill/>
          <a:ln w="9525">
            <a:noFill/>
            <a:miter lim="800000"/>
            <a:headEnd/>
            <a:tailEnd/>
          </a:ln>
          <a:effectLst/>
        </p:spPr>
      </p:pic>
    </p:spTree>
    <p:extLst>
      <p:ext uri="{BB962C8B-B14F-4D97-AF65-F5344CB8AC3E}">
        <p14:creationId xmlns:p14="http://schemas.microsoft.com/office/powerpoint/2010/main" val="295852463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3" name="Rectangle 7"/>
          <p:cNvSpPr>
            <a:spLocks noChangeArrowheads="1"/>
          </p:cNvSpPr>
          <p:nvPr userDrawn="1"/>
        </p:nvSpPr>
        <p:spPr bwMode="auto">
          <a:xfrm flipV="1">
            <a:off x="571" y="764704"/>
            <a:ext cx="9144000" cy="51288"/>
          </a:xfrm>
          <a:prstGeom prst="rect">
            <a:avLst/>
          </a:prstGeom>
          <a:solidFill>
            <a:srgbClr val="004A86"/>
          </a:solidFill>
          <a:ln w="25400">
            <a:solidFill>
              <a:srgbClr val="004A86"/>
            </a:solidFill>
            <a:miter lim="800000"/>
            <a:headEnd/>
            <a:tailEnd/>
          </a:ln>
        </p:spPr>
        <p:txBody>
          <a:bodyPr rot="10800000" wrap="none" anchor="ctr"/>
          <a:lstStyle>
            <a:lvl1pPr eaLnBrk="0" hangingPunct="0">
              <a:defRPr sz="1600">
                <a:solidFill>
                  <a:srgbClr val="00AAE8"/>
                </a:solidFill>
                <a:latin typeface="Arial" pitchFamily="34" charset="0"/>
                <a:ea typeface="宋体" pitchFamily="2" charset="-122"/>
              </a:defRPr>
            </a:lvl1pPr>
            <a:lvl2pPr marL="742950" indent="-285750" eaLnBrk="0" hangingPunct="0">
              <a:defRPr sz="1600">
                <a:solidFill>
                  <a:srgbClr val="00AAE8"/>
                </a:solidFill>
                <a:latin typeface="Arial" pitchFamily="34" charset="0"/>
                <a:ea typeface="宋体" pitchFamily="2" charset="-122"/>
              </a:defRPr>
            </a:lvl2pPr>
            <a:lvl3pPr marL="1143000" indent="-228600" eaLnBrk="0" hangingPunct="0">
              <a:defRPr sz="1600">
                <a:solidFill>
                  <a:srgbClr val="00AAE8"/>
                </a:solidFill>
                <a:latin typeface="Arial" pitchFamily="34" charset="0"/>
                <a:ea typeface="宋体" pitchFamily="2" charset="-122"/>
              </a:defRPr>
            </a:lvl3pPr>
            <a:lvl4pPr marL="1600200" indent="-228600" eaLnBrk="0" hangingPunct="0">
              <a:defRPr sz="1600">
                <a:solidFill>
                  <a:srgbClr val="00AAE8"/>
                </a:solidFill>
                <a:latin typeface="Arial" pitchFamily="34" charset="0"/>
                <a:ea typeface="宋体" pitchFamily="2" charset="-122"/>
              </a:defRPr>
            </a:lvl4pPr>
            <a:lvl5pPr marL="2057400" indent="-228600" eaLnBrk="0" hangingPunct="0">
              <a:defRPr sz="1600">
                <a:solidFill>
                  <a:srgbClr val="00AAE8"/>
                </a:solidFill>
                <a:latin typeface="Arial" pitchFamily="34" charset="0"/>
                <a:ea typeface="宋体" pitchFamily="2" charset="-122"/>
              </a:defRPr>
            </a:lvl5pPr>
            <a:lvl6pPr marL="2514600" indent="-228600" eaLnBrk="0" fontAlgn="base" hangingPunct="0">
              <a:spcBef>
                <a:spcPct val="0"/>
              </a:spcBef>
              <a:spcAft>
                <a:spcPct val="0"/>
              </a:spcAft>
              <a:defRPr sz="1600">
                <a:solidFill>
                  <a:srgbClr val="00AAE8"/>
                </a:solidFill>
                <a:latin typeface="Arial" pitchFamily="34" charset="0"/>
                <a:ea typeface="宋体" pitchFamily="2" charset="-122"/>
              </a:defRPr>
            </a:lvl6pPr>
            <a:lvl7pPr marL="2971800" indent="-228600" eaLnBrk="0" fontAlgn="base" hangingPunct="0">
              <a:spcBef>
                <a:spcPct val="0"/>
              </a:spcBef>
              <a:spcAft>
                <a:spcPct val="0"/>
              </a:spcAft>
              <a:defRPr sz="1600">
                <a:solidFill>
                  <a:srgbClr val="00AAE8"/>
                </a:solidFill>
                <a:latin typeface="Arial" pitchFamily="34" charset="0"/>
                <a:ea typeface="宋体" pitchFamily="2" charset="-122"/>
              </a:defRPr>
            </a:lvl7pPr>
            <a:lvl8pPr marL="3429000" indent="-228600" eaLnBrk="0" fontAlgn="base" hangingPunct="0">
              <a:spcBef>
                <a:spcPct val="0"/>
              </a:spcBef>
              <a:spcAft>
                <a:spcPct val="0"/>
              </a:spcAft>
              <a:defRPr sz="1600">
                <a:solidFill>
                  <a:srgbClr val="00AAE8"/>
                </a:solidFill>
                <a:latin typeface="Arial" pitchFamily="34" charset="0"/>
                <a:ea typeface="宋体" pitchFamily="2" charset="-122"/>
              </a:defRPr>
            </a:lvl8pPr>
            <a:lvl9pPr marL="3886200" indent="-228600" eaLnBrk="0" fontAlgn="base" hangingPunct="0">
              <a:spcBef>
                <a:spcPct val="0"/>
              </a:spcBef>
              <a:spcAft>
                <a:spcPct val="0"/>
              </a:spcAft>
              <a:defRPr sz="1600">
                <a:solidFill>
                  <a:srgbClr val="00AAE8"/>
                </a:solidFill>
                <a:latin typeface="Arial" pitchFamily="34" charset="0"/>
                <a:ea typeface="宋体" pitchFamily="2" charset="-122"/>
              </a:defRPr>
            </a:lvl9pPr>
          </a:lstStyle>
          <a:p>
            <a:pPr algn="ctr" eaLnBrk="1" fontAlgn="auto" hangingPunct="1">
              <a:spcBef>
                <a:spcPts val="0"/>
              </a:spcBef>
              <a:spcAft>
                <a:spcPts val="0"/>
              </a:spcAft>
              <a:defRPr/>
            </a:pPr>
            <a:endParaRPr lang="zh-CN" altLang="en-US" sz="1800" dirty="0" smtClean="0">
              <a:solidFill>
                <a:srgbClr val="00B0F0"/>
              </a:solidFill>
            </a:endParaRPr>
          </a:p>
        </p:txBody>
      </p:sp>
      <p:pic>
        <p:nvPicPr>
          <p:cNvPr id="17" name="Picture 2" descr="E:\部门工作\中国核协LOGO.png"/>
          <p:cNvPicPr>
            <a:picLocks noChangeAspect="1" noChangeArrowheads="1"/>
          </p:cNvPicPr>
          <p:nvPr userDrawn="1"/>
        </p:nvPicPr>
        <p:blipFill>
          <a:blip r:embed="rId2" cstate="print"/>
          <a:srcRect/>
          <a:stretch>
            <a:fillRect/>
          </a:stretch>
        </p:blipFill>
        <p:spPr bwMode="auto">
          <a:xfrm>
            <a:off x="7524328" y="78705"/>
            <a:ext cx="1552353" cy="613991"/>
          </a:xfrm>
          <a:prstGeom prst="rect">
            <a:avLst/>
          </a:prstGeom>
          <a:noFill/>
        </p:spPr>
      </p:pic>
      <p:pic>
        <p:nvPicPr>
          <p:cNvPr id="4" name="Picture 4">
            <a:extLst>
              <a:ext uri="{FF2B5EF4-FFF2-40B4-BE49-F238E27FC236}">
                <a16:creationId xmlns="" xmlns:a16="http://schemas.microsoft.com/office/drawing/2014/main" id="{59BAD6CC-36EC-4C0B-B3FE-909999139F29}"/>
              </a:ext>
            </a:extLst>
          </p:cNvPr>
          <p:cNvPicPr>
            <a:picLocks noChangeAspect="1" noChangeArrowheads="1"/>
          </p:cNvPicPr>
          <p:nvPr userDrawn="1"/>
        </p:nvPicPr>
        <p:blipFill>
          <a:blip r:embed="rId3" cstate="print"/>
          <a:srcRect/>
          <a:stretch>
            <a:fillRect/>
          </a:stretch>
        </p:blipFill>
        <p:spPr bwMode="auto">
          <a:xfrm>
            <a:off x="3059" y="6524"/>
            <a:ext cx="1743737" cy="658613"/>
          </a:xfrm>
          <a:prstGeom prst="flowChartPunchedTape">
            <a:avLst/>
          </a:prstGeom>
          <a:noFill/>
          <a:ln w="9525">
            <a:noFill/>
            <a:miter lim="800000"/>
            <a:headEnd/>
            <a:tailEnd/>
          </a:ln>
          <a:effectLst/>
        </p:spPr>
      </p:pic>
    </p:spTree>
    <p:extLst>
      <p:ext uri="{BB962C8B-B14F-4D97-AF65-F5344CB8AC3E}">
        <p14:creationId xmlns:p14="http://schemas.microsoft.com/office/powerpoint/2010/main" val="339739976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517101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09541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cstate="print"/>
          <a:srcRect/>
          <a:stretch>
            <a:fillRect/>
          </a:stretch>
        </p:blipFill>
        <p:spPr bwMode="auto">
          <a:xfrm>
            <a:off x="0" y="2828145"/>
            <a:ext cx="9144000" cy="2266378"/>
          </a:xfrm>
          <a:prstGeom prst="rect">
            <a:avLst/>
          </a:prstGeom>
          <a:noFill/>
          <a:ln w="9525">
            <a:noFill/>
            <a:miter lim="800000"/>
            <a:headEnd/>
            <a:tailEnd/>
          </a:ln>
        </p:spPr>
      </p:pic>
      <p:pic>
        <p:nvPicPr>
          <p:cNvPr id="8" name="Picture 2" descr="E:\部门工作\中国核协LOGO.png"/>
          <p:cNvPicPr>
            <a:picLocks noChangeAspect="1" noChangeArrowheads="1"/>
          </p:cNvPicPr>
          <p:nvPr userDrawn="1"/>
        </p:nvPicPr>
        <p:blipFill>
          <a:blip r:embed="rId3" cstate="print"/>
          <a:srcRect/>
          <a:stretch>
            <a:fillRect/>
          </a:stretch>
        </p:blipFill>
        <p:spPr bwMode="auto">
          <a:xfrm>
            <a:off x="7524328" y="78705"/>
            <a:ext cx="1552353" cy="613991"/>
          </a:xfrm>
          <a:prstGeom prst="rect">
            <a:avLst/>
          </a:prstGeom>
          <a:noFill/>
        </p:spPr>
      </p:pic>
      <p:sp>
        <p:nvSpPr>
          <p:cNvPr id="9" name="TextBox 3"/>
          <p:cNvSpPr txBox="1"/>
          <p:nvPr userDrawn="1"/>
        </p:nvSpPr>
        <p:spPr>
          <a:xfrm>
            <a:off x="2514675" y="1412776"/>
            <a:ext cx="3713509" cy="1261884"/>
          </a:xfrm>
          <a:prstGeom prst="rect">
            <a:avLst/>
          </a:prstGeom>
          <a:noFill/>
          <a:ln w="9525">
            <a:noFill/>
          </a:ln>
        </p:spPr>
        <p:txBody>
          <a:bodyPr wrap="square">
            <a:spAutoFit/>
          </a:bodyPr>
          <a:lstStyle/>
          <a:p>
            <a:pPr algn="ctr" fontAlgn="auto">
              <a:spcBef>
                <a:spcPts val="0"/>
              </a:spcBef>
              <a:spcAft>
                <a:spcPts val="0"/>
              </a:spcAft>
            </a:pPr>
            <a:r>
              <a:rPr lang="zh-CN" altLang="en-US" sz="3800" b="1" dirty="0">
                <a:solidFill>
                  <a:srgbClr val="0A2D88"/>
                </a:solidFill>
                <a:latin typeface="Arial" panose="020B0604020202020204" pitchFamily="34" charset="0"/>
                <a:ea typeface="微软雅黑" panose="020B0503020204020204" charset="-122"/>
              </a:rPr>
              <a:t>谢 谢！</a:t>
            </a:r>
            <a:endParaRPr lang="en-US" altLang="zh-CN" sz="3800" b="1" dirty="0">
              <a:solidFill>
                <a:srgbClr val="0A2D88"/>
              </a:solidFill>
              <a:latin typeface="Arial" panose="020B0604020202020204" pitchFamily="34" charset="0"/>
              <a:ea typeface="微软雅黑" panose="020B0503020204020204" charset="-122"/>
            </a:endParaRPr>
          </a:p>
          <a:p>
            <a:pPr algn="ctr" fontAlgn="auto">
              <a:spcBef>
                <a:spcPts val="0"/>
              </a:spcBef>
              <a:spcAft>
                <a:spcPts val="0"/>
              </a:spcAft>
            </a:pPr>
            <a:r>
              <a:rPr lang="en-US" altLang="zh-CN" sz="3800" b="1" dirty="0">
                <a:solidFill>
                  <a:srgbClr val="0A2D88"/>
                </a:solidFill>
                <a:latin typeface="Arial" panose="020B0604020202020204" pitchFamily="34" charset="0"/>
                <a:ea typeface="微软雅黑" panose="020B0503020204020204" charset="-122"/>
              </a:rPr>
              <a:t>THANK YOU !</a:t>
            </a:r>
            <a:endParaRPr lang="zh-CN" altLang="en-US" sz="3800" dirty="0">
              <a:solidFill>
                <a:srgbClr val="0A2D88"/>
              </a:solidFill>
              <a:latin typeface="Arial" panose="020B0604020202020204" pitchFamily="34" charset="0"/>
              <a:ea typeface="微软雅黑" panose="020B0503020204020204" charset="-122"/>
            </a:endParaRPr>
          </a:p>
        </p:txBody>
      </p:sp>
    </p:spTree>
    <p:extLst>
      <p:ext uri="{BB962C8B-B14F-4D97-AF65-F5344CB8AC3E}">
        <p14:creationId xmlns:p14="http://schemas.microsoft.com/office/powerpoint/2010/main" val="37117898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pic>
        <p:nvPicPr>
          <p:cNvPr id="8" name="Picture 2" descr="E:\部门工作\中国核协LOGO.png"/>
          <p:cNvPicPr>
            <a:picLocks noChangeAspect="1" noChangeArrowheads="1"/>
          </p:cNvPicPr>
          <p:nvPr userDrawn="1"/>
        </p:nvPicPr>
        <p:blipFill>
          <a:blip r:embed="rId3" cstate="print"/>
          <a:srcRect/>
          <a:stretch>
            <a:fillRect/>
          </a:stretch>
        </p:blipFill>
        <p:spPr bwMode="auto">
          <a:xfrm>
            <a:off x="7524328" y="78705"/>
            <a:ext cx="1552353" cy="613991"/>
          </a:xfrm>
          <a:prstGeom prst="rect">
            <a:avLst/>
          </a:prstGeom>
          <a:noFill/>
        </p:spPr>
      </p:pic>
      <p:sp>
        <p:nvSpPr>
          <p:cNvPr id="9" name="TextBox 3"/>
          <p:cNvSpPr txBox="1"/>
          <p:nvPr userDrawn="1"/>
        </p:nvSpPr>
        <p:spPr>
          <a:xfrm>
            <a:off x="2514675" y="1412776"/>
            <a:ext cx="3713509" cy="1261884"/>
          </a:xfrm>
          <a:prstGeom prst="rect">
            <a:avLst/>
          </a:prstGeom>
          <a:noFill/>
          <a:ln w="9525">
            <a:noFill/>
          </a:ln>
        </p:spPr>
        <p:txBody>
          <a:bodyPr wrap="square">
            <a:spAutoFit/>
          </a:bodyPr>
          <a:lstStyle/>
          <a:p>
            <a:pPr algn="ctr" fontAlgn="auto">
              <a:spcBef>
                <a:spcPts val="0"/>
              </a:spcBef>
              <a:spcAft>
                <a:spcPts val="0"/>
              </a:spcAft>
            </a:pPr>
            <a:r>
              <a:rPr lang="zh-CN" altLang="en-US" sz="3800" b="1" dirty="0">
                <a:solidFill>
                  <a:srgbClr val="0A2D88"/>
                </a:solidFill>
                <a:latin typeface="Arial" panose="020B0604020202020204" pitchFamily="34" charset="0"/>
                <a:ea typeface="微软雅黑" panose="020B0503020204020204" charset="-122"/>
              </a:rPr>
              <a:t>谢 谢！</a:t>
            </a:r>
            <a:endParaRPr lang="en-US" altLang="zh-CN" sz="3800" b="1" dirty="0">
              <a:solidFill>
                <a:srgbClr val="0A2D88"/>
              </a:solidFill>
              <a:latin typeface="Arial" panose="020B0604020202020204" pitchFamily="34" charset="0"/>
              <a:ea typeface="微软雅黑" panose="020B0503020204020204" charset="-122"/>
            </a:endParaRPr>
          </a:p>
          <a:p>
            <a:pPr algn="ctr" fontAlgn="auto">
              <a:spcBef>
                <a:spcPts val="0"/>
              </a:spcBef>
              <a:spcAft>
                <a:spcPts val="0"/>
              </a:spcAft>
            </a:pPr>
            <a:r>
              <a:rPr lang="en-US" altLang="zh-CN" sz="3800" b="1" dirty="0">
                <a:solidFill>
                  <a:srgbClr val="0A2D88"/>
                </a:solidFill>
                <a:latin typeface="Arial" panose="020B0604020202020204" pitchFamily="34" charset="0"/>
                <a:ea typeface="微软雅黑" panose="020B0503020204020204" charset="-122"/>
              </a:rPr>
              <a:t>THANK YOU !</a:t>
            </a:r>
            <a:endParaRPr lang="zh-CN" altLang="en-US" sz="3800" dirty="0">
              <a:solidFill>
                <a:srgbClr val="0A2D88"/>
              </a:solidFill>
              <a:latin typeface="Arial" panose="020B0604020202020204" pitchFamily="34" charset="0"/>
              <a:ea typeface="微软雅黑" panose="020B0503020204020204" charset="-122"/>
            </a:endParaRPr>
          </a:p>
        </p:txBody>
      </p:sp>
      <p:grpSp>
        <p:nvGrpSpPr>
          <p:cNvPr id="5" name="组合 4"/>
          <p:cNvGrpSpPr/>
          <p:nvPr userDrawn="1"/>
        </p:nvGrpSpPr>
        <p:grpSpPr>
          <a:xfrm>
            <a:off x="0" y="2708920"/>
            <a:ext cx="9144000" cy="1728192"/>
            <a:chOff x="0" y="2760451"/>
            <a:chExt cx="12192000" cy="2174415"/>
          </a:xfrm>
        </p:grpSpPr>
        <p:sp>
          <p:nvSpPr>
            <p:cNvPr id="6" name="矩形 5"/>
            <p:cNvSpPr/>
            <p:nvPr/>
          </p:nvSpPr>
          <p:spPr>
            <a:xfrm>
              <a:off x="0" y="2760452"/>
              <a:ext cx="12192000" cy="2147962"/>
            </a:xfrm>
            <a:prstGeom prst="rect">
              <a:avLst/>
            </a:prstGeom>
            <a:pattFill prst="narVert">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t="4650"/>
            <a:stretch/>
          </p:blipFill>
          <p:spPr>
            <a:xfrm>
              <a:off x="9257778" y="2775047"/>
              <a:ext cx="2874755" cy="2141818"/>
            </a:xfrm>
            <a:prstGeom prst="rect">
              <a:avLst/>
            </a:prstGeom>
            <a:scene3d>
              <a:camera prst="orthographicFront"/>
              <a:lightRig rig="threePt" dir="t"/>
            </a:scene3d>
            <a:sp3d>
              <a:bevelT/>
            </a:sp3d>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30469" y="2760452"/>
              <a:ext cx="2817005" cy="2147962"/>
            </a:xfrm>
            <a:prstGeom prst="rect">
              <a:avLst/>
            </a:prstGeom>
            <a:scene3d>
              <a:camera prst="orthographicFront"/>
              <a:lightRig rig="threePt" dir="t"/>
            </a:scene3d>
            <a:sp3d>
              <a:bevelT/>
            </a:sp3d>
          </p:spPr>
        </p:pic>
        <p:pic>
          <p:nvPicPr>
            <p:cNvPr id="11" name="PA-图片 5"/>
            <p:cNvPicPr>
              <a:picLocks/>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59467" y="2771340"/>
              <a:ext cx="2963689" cy="2121995"/>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33460" y="2760451"/>
              <a:ext cx="2786705" cy="2174415"/>
            </a:xfrm>
            <a:prstGeom prst="rect">
              <a:avLst/>
            </a:prstGeom>
          </p:spPr>
        </p:pic>
      </p:grpSp>
      <p:sp>
        <p:nvSpPr>
          <p:cNvPr id="13" name="TextBox 12"/>
          <p:cNvSpPr txBox="1"/>
          <p:nvPr userDrawn="1"/>
        </p:nvSpPr>
        <p:spPr>
          <a:xfrm>
            <a:off x="1599121" y="4581127"/>
            <a:ext cx="5544616" cy="677108"/>
          </a:xfrm>
          <a:prstGeom prst="rect">
            <a:avLst/>
          </a:prstGeom>
          <a:noFill/>
        </p:spPr>
        <p:txBody>
          <a:bodyPr wrap="square" rtlCol="0">
            <a:spAutoFit/>
          </a:bodyPr>
          <a:lstStyle/>
          <a:p>
            <a:pPr algn="ctr" fontAlgn="auto">
              <a:spcBef>
                <a:spcPts val="0"/>
              </a:spcBef>
              <a:spcAft>
                <a:spcPts val="0"/>
              </a:spcAft>
            </a:pPr>
            <a:r>
              <a:rPr lang="zh-CN" altLang="en-US" sz="3800" b="1" dirty="0" smtClean="0">
                <a:solidFill>
                  <a:srgbClr val="002060"/>
                </a:solidFill>
                <a:latin typeface="华文楷体" pitchFamily="2" charset="-122"/>
                <a:ea typeface="华文楷体" pitchFamily="2" charset="-122"/>
              </a:rPr>
              <a:t>服务  创新  共享  卓越</a:t>
            </a:r>
            <a:endParaRPr lang="zh-CN" altLang="en-US" sz="3800" b="1" dirty="0">
              <a:solidFill>
                <a:srgbClr val="002060"/>
              </a:solidFill>
              <a:latin typeface="华文楷体" pitchFamily="2" charset="-122"/>
              <a:ea typeface="华文楷体" pitchFamily="2" charset="-122"/>
            </a:endParaRPr>
          </a:p>
        </p:txBody>
      </p:sp>
      <p:pic>
        <p:nvPicPr>
          <p:cNvPr id="14" name="Picture 4">
            <a:extLst>
              <a:ext uri="{FF2B5EF4-FFF2-40B4-BE49-F238E27FC236}">
                <a16:creationId xmlns="" xmlns:a16="http://schemas.microsoft.com/office/drawing/2014/main" id="{59BAD6CC-36EC-4C0B-B3FE-909999139F29}"/>
              </a:ext>
            </a:extLst>
          </p:cNvPr>
          <p:cNvPicPr>
            <a:picLocks noChangeAspect="1" noChangeArrowheads="1"/>
          </p:cNvPicPr>
          <p:nvPr userDrawn="1"/>
        </p:nvPicPr>
        <p:blipFill>
          <a:blip r:embed="rId8" cstate="print"/>
          <a:srcRect/>
          <a:stretch>
            <a:fillRect/>
          </a:stretch>
        </p:blipFill>
        <p:spPr bwMode="auto">
          <a:xfrm>
            <a:off x="91959" y="44624"/>
            <a:ext cx="1743737" cy="658613"/>
          </a:xfrm>
          <a:prstGeom prst="flowChartPunchedTape">
            <a:avLst/>
          </a:prstGeom>
          <a:noFill/>
          <a:ln w="9525">
            <a:noFill/>
            <a:miter lim="800000"/>
            <a:headEnd/>
            <a:tailEnd/>
          </a:ln>
          <a:effectLst/>
        </p:spPr>
      </p:pic>
    </p:spTree>
    <p:extLst>
      <p:ext uri="{BB962C8B-B14F-4D97-AF65-F5344CB8AC3E}">
        <p14:creationId xmlns:p14="http://schemas.microsoft.com/office/powerpoint/2010/main" val="69278033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06118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9339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31511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172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5" name="Slide Number Placeholder 5"/>
          <p:cNvSpPr>
            <a:spLocks noGrp="1"/>
          </p:cNvSpPr>
          <p:nvPr>
            <p:ph type="sldNum" sz="quarter" idx="14"/>
          </p:nvPr>
        </p:nvSpPr>
        <p:spPr/>
        <p:txBody>
          <a:bodyPr/>
          <a:lstStyle>
            <a:lvl1pPr>
              <a:defRPr/>
            </a:lvl1pPr>
          </a:lstStyle>
          <a:p>
            <a:pPr>
              <a:defRPr/>
            </a:pPr>
            <a:fld id="{667BC6D3-9EAB-4F53-A7F8-7BA32CE907E9}" type="slidenum">
              <a:rPr lang="zh-CN" altLang="en-US"/>
              <a:pPr>
                <a:defRPr/>
              </a:pPr>
              <a:t>‹#›</a:t>
            </a:fld>
            <a:endParaRPr lang="en-US" altLang="zh-CN"/>
          </a:p>
        </p:txBody>
      </p:sp>
    </p:spTree>
    <p:extLst>
      <p:ext uri="{BB962C8B-B14F-4D97-AF65-F5344CB8AC3E}">
        <p14:creationId xmlns:p14="http://schemas.microsoft.com/office/powerpoint/2010/main" val="5788395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37468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1" y="762861"/>
            <a:ext cx="9138050" cy="45708"/>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02382" tIns="51190" rIns="102382" bIns="51190" anchor="ctr"/>
          <a:lstStyle/>
          <a:p>
            <a:pPr algn="ctr" fontAlgn="auto">
              <a:spcBef>
                <a:spcPts val="0"/>
              </a:spcBef>
              <a:spcAft>
                <a:spcPts val="0"/>
              </a:spcAft>
              <a:defRPr/>
            </a:pPr>
            <a:endParaRPr lang="zh-CN" altLang="en-US">
              <a:solidFill>
                <a:prstClr val="white"/>
              </a:solidFill>
            </a:endParaRPr>
          </a:p>
        </p:txBody>
      </p:sp>
      <p:pic>
        <p:nvPicPr>
          <p:cNvPr id="6" name="Picture 2" descr="E:\部门工作\中国核协LOGO.png"/>
          <p:cNvPicPr>
            <a:picLocks noChangeAspect="1" noChangeArrowheads="1"/>
          </p:cNvPicPr>
          <p:nvPr userDrawn="1"/>
        </p:nvPicPr>
        <p:blipFill>
          <a:blip r:embed="rId2" cstate="print"/>
          <a:srcRect/>
          <a:stretch>
            <a:fillRect/>
          </a:stretch>
        </p:blipFill>
        <p:spPr bwMode="auto">
          <a:xfrm>
            <a:off x="7524328" y="78705"/>
            <a:ext cx="1552353" cy="613991"/>
          </a:xfrm>
          <a:prstGeom prst="rect">
            <a:avLst/>
          </a:prstGeom>
          <a:noFill/>
        </p:spPr>
      </p:pic>
      <p:pic>
        <p:nvPicPr>
          <p:cNvPr id="9" name="Picture 4">
            <a:extLst>
              <a:ext uri="{FF2B5EF4-FFF2-40B4-BE49-F238E27FC236}">
                <a16:creationId xmlns="" xmlns:a16="http://schemas.microsoft.com/office/drawing/2014/main" id="{59BAD6CC-36EC-4C0B-B3FE-909999139F29}"/>
              </a:ext>
            </a:extLst>
          </p:cNvPr>
          <p:cNvPicPr>
            <a:picLocks noChangeAspect="1" noChangeArrowheads="1"/>
          </p:cNvPicPr>
          <p:nvPr userDrawn="1"/>
        </p:nvPicPr>
        <p:blipFill>
          <a:blip r:embed="rId3" cstate="print"/>
          <a:srcRect/>
          <a:stretch>
            <a:fillRect/>
          </a:stretch>
        </p:blipFill>
        <p:spPr bwMode="auto">
          <a:xfrm>
            <a:off x="1588" y="6524"/>
            <a:ext cx="1743737" cy="658613"/>
          </a:xfrm>
          <a:prstGeom prst="flowChartPunchedTape">
            <a:avLst/>
          </a:prstGeom>
          <a:noFill/>
          <a:ln w="9525">
            <a:noFill/>
            <a:miter lim="800000"/>
            <a:headEnd/>
            <a:tailEnd/>
          </a:ln>
          <a:effectLst/>
        </p:spPr>
      </p:pic>
    </p:spTree>
    <p:extLst>
      <p:ext uri="{BB962C8B-B14F-4D97-AF65-F5344CB8AC3E}">
        <p14:creationId xmlns:p14="http://schemas.microsoft.com/office/powerpoint/2010/main" val="28305770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zh-CN" dirty="0" smtClean="0"/>
              <a:t>Click to edit Master title style</a:t>
            </a:r>
            <a:endParaRPr lang="zh-CN" altLang="en-US" dirty="0"/>
          </a:p>
        </p:txBody>
      </p:sp>
      <p:sp>
        <p:nvSpPr>
          <p:cNvPr id="3" name="Content Placeholder 2"/>
          <p:cNvSpPr>
            <a:spLocks noGrp="1"/>
          </p:cNvSpPr>
          <p:nvPr>
            <p:ph idx="1"/>
          </p:nvPr>
        </p:nvSpPr>
        <p:spPr>
          <a:xfrm>
            <a:off x="741363"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7" name="Subtitle 2"/>
          <p:cNvSpPr>
            <a:spLocks noGrp="1"/>
          </p:cNvSpPr>
          <p:nvPr>
            <p:ph type="subTitle" idx="13"/>
          </p:nvPr>
        </p:nvSpPr>
        <p:spPr>
          <a:xfrm>
            <a:off x="743488" y="1311095"/>
            <a:ext cx="7659150" cy="503957"/>
          </a:xfrm>
        </p:spPr>
        <p:txBody>
          <a:bodyPr rIns="108000">
            <a:noAutofit/>
          </a:bodyPr>
          <a:lstStyle>
            <a:lvl1pPr marL="0" indent="0" algn="l">
              <a:buNone/>
              <a:defRPr sz="20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10" name="Content Placeholder 2"/>
          <p:cNvSpPr>
            <a:spLocks noGrp="1"/>
          </p:cNvSpPr>
          <p:nvPr>
            <p:ph idx="15"/>
          </p:nvPr>
        </p:nvSpPr>
        <p:spPr>
          <a:xfrm>
            <a:off x="4716017" y="1989138"/>
            <a:ext cx="3686621" cy="4319587"/>
          </a:xfrm>
        </p:spPr>
        <p:txBody>
          <a:bodyPr/>
          <a:lstStyle/>
          <a:p>
            <a:pPr lvl="0"/>
            <a:r>
              <a:rPr lang="en-US" altLang="zh-CN" dirty="0" smtClean="0"/>
              <a:t>Click to edit Master text styles</a:t>
            </a:r>
          </a:p>
          <a:p>
            <a:pPr lvl="1"/>
            <a:r>
              <a:rPr lang="en-US" altLang="zh-CN" dirty="0" smtClean="0"/>
              <a:t>Second level</a:t>
            </a:r>
          </a:p>
          <a:p>
            <a:pPr lvl="2"/>
            <a:r>
              <a:rPr lang="en-US" altLang="zh-CN" dirty="0" smtClean="0"/>
              <a:t>Third level</a:t>
            </a:r>
          </a:p>
          <a:p>
            <a:pPr lvl="3"/>
            <a:r>
              <a:rPr lang="en-US" altLang="zh-CN" dirty="0" smtClean="0"/>
              <a:t>Fourth level</a:t>
            </a:r>
          </a:p>
        </p:txBody>
      </p:sp>
      <p:sp>
        <p:nvSpPr>
          <p:cNvPr id="6" name="Slide Number Placeholder 5"/>
          <p:cNvSpPr>
            <a:spLocks noGrp="1"/>
          </p:cNvSpPr>
          <p:nvPr>
            <p:ph type="sldNum" sz="quarter" idx="16"/>
          </p:nvPr>
        </p:nvSpPr>
        <p:spPr/>
        <p:txBody>
          <a:bodyPr/>
          <a:lstStyle>
            <a:lvl1pPr>
              <a:defRPr/>
            </a:lvl1pPr>
          </a:lstStyle>
          <a:p>
            <a:pPr>
              <a:defRPr/>
            </a:pPr>
            <a:fld id="{B362C198-FBDB-4F35-AE47-6303A29C58BF}" type="slidenum">
              <a:rPr lang="zh-CN" altLang="en-US"/>
              <a:pPr>
                <a:defRPr/>
              </a:pPr>
              <a:t>‹#›</a:t>
            </a:fld>
            <a:endParaRPr lang="en-US" altLang="zh-CN"/>
          </a:p>
        </p:txBody>
      </p:sp>
    </p:spTree>
    <p:extLst>
      <p:ext uri="{BB962C8B-B14F-4D97-AF65-F5344CB8AC3E}">
        <p14:creationId xmlns:p14="http://schemas.microsoft.com/office/powerpoint/2010/main" val="3560025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660400" y="1916831"/>
            <a:ext cx="8483600" cy="1622236"/>
          </a:xfrm>
        </p:spPr>
        <p:txBody>
          <a:bodyPr>
            <a:noAutofit/>
          </a:bodyPr>
          <a:lstStyle>
            <a:lvl1pPr>
              <a:defRPr sz="11500"/>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741363" y="3534876"/>
            <a:ext cx="4838749" cy="1550308"/>
          </a:xfrm>
        </p:spPr>
        <p:txBody>
          <a:bodyPr rIns="108000">
            <a:noAutofit/>
          </a:bodyPr>
          <a:lstStyle>
            <a:lvl1pPr marL="0" indent="0" algn="l">
              <a:spcBef>
                <a:spcPts val="300"/>
              </a:spcBef>
              <a:buNone/>
              <a:defRPr sz="240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dirty="0" smtClean="0"/>
              <a:t>Click to edit Master subtitle style</a:t>
            </a:r>
            <a:endParaRPr lang="zh-CN" altLang="en-US" dirty="0"/>
          </a:p>
        </p:txBody>
      </p:sp>
      <p:sp>
        <p:nvSpPr>
          <p:cNvPr id="4" name="Slide Number Placeholder 5"/>
          <p:cNvSpPr>
            <a:spLocks noGrp="1"/>
          </p:cNvSpPr>
          <p:nvPr>
            <p:ph type="sldNum" sz="quarter" idx="10"/>
          </p:nvPr>
        </p:nvSpPr>
        <p:spPr/>
        <p:txBody>
          <a:bodyPr/>
          <a:lstStyle>
            <a:lvl1pPr>
              <a:defRPr/>
            </a:lvl1pPr>
          </a:lstStyle>
          <a:p>
            <a:pPr>
              <a:defRPr/>
            </a:pPr>
            <a:fld id="{4910887A-67CF-4B52-8814-00182598134C}" type="slidenum">
              <a:rPr lang="zh-CN" altLang="en-US"/>
              <a:pPr>
                <a:defRPr/>
              </a:pPr>
              <a:t>‹#›</a:t>
            </a:fld>
            <a:endParaRPr lang="en-US" altLang="zh-CN"/>
          </a:p>
        </p:txBody>
      </p:sp>
    </p:spTree>
    <p:extLst>
      <p:ext uri="{BB962C8B-B14F-4D97-AF65-F5344CB8AC3E}">
        <p14:creationId xmlns:p14="http://schemas.microsoft.com/office/powerpoint/2010/main" val="122780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pic>
        <p:nvPicPr>
          <p:cNvPr id="3" name="Picture 2" descr="C:\Documents and Settings\Administrator\桌面\CGN_PP模版1_20130717-28.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33925" y="1581150"/>
            <a:ext cx="4410075"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C:\Documents and Settings\Administrator\桌面\CGN_PP模版1_20130613-30.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288088"/>
            <a:ext cx="3663950"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C:\Documents and Settings\Administrator\桌面\CGN_PP模版1_20130613-30.png"/>
          <p:cNvPicPr>
            <a:picLocks noChangeAspect="1" noChangeArrowheads="1"/>
          </p:cNvPicPr>
          <p:nvPr userDrawn="1"/>
        </p:nvPicPr>
        <p:blipFill>
          <a:blip r:embed="rId3">
            <a:extLst>
              <a:ext uri="{28A0092B-C50C-407E-A947-70E740481C1C}">
                <a14:useLocalDpi xmlns:a14="http://schemas.microsoft.com/office/drawing/2010/main" val="0"/>
              </a:ext>
            </a:extLst>
          </a:blip>
          <a:srcRect t="25558" b="37219"/>
          <a:stretch>
            <a:fillRect/>
          </a:stretch>
        </p:blipFill>
        <p:spPr bwMode="auto">
          <a:xfrm>
            <a:off x="0" y="6434138"/>
            <a:ext cx="3663950"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31825" y="2390965"/>
            <a:ext cx="6892503" cy="1038035"/>
          </a:xfrm>
        </p:spPr>
        <p:txBody>
          <a:bodyPr>
            <a:noAutofit/>
          </a:bodyPr>
          <a:lstStyle>
            <a:lvl1pPr>
              <a:defRPr sz="4500"/>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455591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9" name="AutoShape 4"/>
          <p:cNvSpPr>
            <a:spLocks noChangeArrowheads="1"/>
          </p:cNvSpPr>
          <p:nvPr userDrawn="1"/>
        </p:nvSpPr>
        <p:spPr bwMode="auto">
          <a:xfrm>
            <a:off x="316234" y="1844824"/>
            <a:ext cx="8504238" cy="2930525"/>
          </a:xfrm>
          <a:prstGeom prst="flowChartAlternateProcess">
            <a:avLst/>
          </a:prstGeom>
          <a:solidFill>
            <a:srgbClr val="004A86"/>
          </a:solidFill>
          <a:ln w="9525">
            <a:solidFill>
              <a:srgbClr val="004A86"/>
            </a:solidFill>
            <a:miter lim="800000"/>
            <a:headEnd/>
            <a:tailEnd/>
          </a:ln>
        </p:spPr>
        <p:txBody>
          <a:bodyPr anchor="ctr"/>
          <a:lstStyle>
            <a:lvl1pPr eaLnBrk="0" hangingPunct="0">
              <a:defRPr sz="1600">
                <a:solidFill>
                  <a:srgbClr val="00AAE8"/>
                </a:solidFill>
                <a:latin typeface="Arial" pitchFamily="34" charset="0"/>
                <a:ea typeface="宋体" pitchFamily="2" charset="-122"/>
              </a:defRPr>
            </a:lvl1pPr>
            <a:lvl2pPr marL="742950" indent="-285750" eaLnBrk="0" hangingPunct="0">
              <a:defRPr sz="1600">
                <a:solidFill>
                  <a:srgbClr val="00AAE8"/>
                </a:solidFill>
                <a:latin typeface="Arial" pitchFamily="34" charset="0"/>
                <a:ea typeface="宋体" pitchFamily="2" charset="-122"/>
              </a:defRPr>
            </a:lvl2pPr>
            <a:lvl3pPr marL="1143000" indent="-228600" eaLnBrk="0" hangingPunct="0">
              <a:defRPr sz="1600">
                <a:solidFill>
                  <a:srgbClr val="00AAE8"/>
                </a:solidFill>
                <a:latin typeface="Arial" pitchFamily="34" charset="0"/>
                <a:ea typeface="宋体" pitchFamily="2" charset="-122"/>
              </a:defRPr>
            </a:lvl3pPr>
            <a:lvl4pPr marL="1600200" indent="-228600" eaLnBrk="0" hangingPunct="0">
              <a:defRPr sz="1600">
                <a:solidFill>
                  <a:srgbClr val="00AAE8"/>
                </a:solidFill>
                <a:latin typeface="Arial" pitchFamily="34" charset="0"/>
                <a:ea typeface="宋体" pitchFamily="2" charset="-122"/>
              </a:defRPr>
            </a:lvl4pPr>
            <a:lvl5pPr marL="2057400" indent="-228600" eaLnBrk="0" hangingPunct="0">
              <a:defRPr sz="1600">
                <a:solidFill>
                  <a:srgbClr val="00AAE8"/>
                </a:solidFill>
                <a:latin typeface="Arial" pitchFamily="34" charset="0"/>
                <a:ea typeface="宋体" pitchFamily="2" charset="-122"/>
              </a:defRPr>
            </a:lvl5pPr>
            <a:lvl6pPr marL="2514600" indent="-228600" eaLnBrk="0" fontAlgn="base" hangingPunct="0">
              <a:spcBef>
                <a:spcPct val="0"/>
              </a:spcBef>
              <a:spcAft>
                <a:spcPct val="0"/>
              </a:spcAft>
              <a:defRPr sz="1600">
                <a:solidFill>
                  <a:srgbClr val="00AAE8"/>
                </a:solidFill>
                <a:latin typeface="Arial" pitchFamily="34" charset="0"/>
                <a:ea typeface="宋体" pitchFamily="2" charset="-122"/>
              </a:defRPr>
            </a:lvl6pPr>
            <a:lvl7pPr marL="2971800" indent="-228600" eaLnBrk="0" fontAlgn="base" hangingPunct="0">
              <a:spcBef>
                <a:spcPct val="0"/>
              </a:spcBef>
              <a:spcAft>
                <a:spcPct val="0"/>
              </a:spcAft>
              <a:defRPr sz="1600">
                <a:solidFill>
                  <a:srgbClr val="00AAE8"/>
                </a:solidFill>
                <a:latin typeface="Arial" pitchFamily="34" charset="0"/>
                <a:ea typeface="宋体" pitchFamily="2" charset="-122"/>
              </a:defRPr>
            </a:lvl7pPr>
            <a:lvl8pPr marL="3429000" indent="-228600" eaLnBrk="0" fontAlgn="base" hangingPunct="0">
              <a:spcBef>
                <a:spcPct val="0"/>
              </a:spcBef>
              <a:spcAft>
                <a:spcPct val="0"/>
              </a:spcAft>
              <a:defRPr sz="1600">
                <a:solidFill>
                  <a:srgbClr val="00AAE8"/>
                </a:solidFill>
                <a:latin typeface="Arial" pitchFamily="34" charset="0"/>
                <a:ea typeface="宋体" pitchFamily="2" charset="-122"/>
              </a:defRPr>
            </a:lvl8pPr>
            <a:lvl9pPr marL="3886200" indent="-228600" eaLnBrk="0" fontAlgn="base" hangingPunct="0">
              <a:spcBef>
                <a:spcPct val="0"/>
              </a:spcBef>
              <a:spcAft>
                <a:spcPct val="0"/>
              </a:spcAft>
              <a:defRPr sz="1600">
                <a:solidFill>
                  <a:srgbClr val="00AAE8"/>
                </a:solidFill>
                <a:latin typeface="Arial" pitchFamily="34" charset="0"/>
                <a:ea typeface="宋体" pitchFamily="2" charset="-122"/>
              </a:defRPr>
            </a:lvl9pPr>
          </a:lstStyle>
          <a:p>
            <a:pPr eaLnBrk="1" fontAlgn="auto" hangingPunct="1">
              <a:spcBef>
                <a:spcPts val="0"/>
              </a:spcBef>
              <a:spcAft>
                <a:spcPts val="0"/>
              </a:spcAft>
              <a:defRPr/>
            </a:pPr>
            <a:endParaRPr lang="zh-CN" altLang="en-US"/>
          </a:p>
        </p:txBody>
      </p:sp>
      <p:sp>
        <p:nvSpPr>
          <p:cNvPr id="20" name="Text Box 5"/>
          <p:cNvSpPr txBox="1">
            <a:spLocks noChangeArrowheads="1"/>
          </p:cNvSpPr>
          <p:nvPr userDrawn="1"/>
        </p:nvSpPr>
        <p:spPr bwMode="auto">
          <a:xfrm>
            <a:off x="1314452" y="2819401"/>
            <a:ext cx="184731" cy="707886"/>
          </a:xfrm>
          <a:prstGeom prst="rect">
            <a:avLst/>
          </a:prstGeom>
          <a:noFill/>
          <a:ln>
            <a:noFill/>
          </a:ln>
        </p:spPr>
        <p:txBody>
          <a:bodyPr wrap="none">
            <a:spAutoFit/>
          </a:bodyPr>
          <a:lstStyle>
            <a:lvl1pPr eaLnBrk="0" hangingPunct="0">
              <a:defRPr sz="1600">
                <a:solidFill>
                  <a:srgbClr val="00AAE8"/>
                </a:solidFill>
                <a:latin typeface="Arial" pitchFamily="34" charset="0"/>
                <a:ea typeface="宋体" pitchFamily="2" charset="-122"/>
              </a:defRPr>
            </a:lvl1pPr>
            <a:lvl2pPr marL="742950" indent="-285750" eaLnBrk="0" hangingPunct="0">
              <a:defRPr sz="1600">
                <a:solidFill>
                  <a:srgbClr val="00AAE8"/>
                </a:solidFill>
                <a:latin typeface="Arial" pitchFamily="34" charset="0"/>
                <a:ea typeface="宋体" pitchFamily="2" charset="-122"/>
              </a:defRPr>
            </a:lvl2pPr>
            <a:lvl3pPr marL="1143000" indent="-228600" eaLnBrk="0" hangingPunct="0">
              <a:defRPr sz="1600">
                <a:solidFill>
                  <a:srgbClr val="00AAE8"/>
                </a:solidFill>
                <a:latin typeface="Arial" pitchFamily="34" charset="0"/>
                <a:ea typeface="宋体" pitchFamily="2" charset="-122"/>
              </a:defRPr>
            </a:lvl3pPr>
            <a:lvl4pPr marL="1600200" indent="-228600" eaLnBrk="0" hangingPunct="0">
              <a:defRPr sz="1600">
                <a:solidFill>
                  <a:srgbClr val="00AAE8"/>
                </a:solidFill>
                <a:latin typeface="Arial" pitchFamily="34" charset="0"/>
                <a:ea typeface="宋体" pitchFamily="2" charset="-122"/>
              </a:defRPr>
            </a:lvl4pPr>
            <a:lvl5pPr marL="2057400" indent="-228600" eaLnBrk="0" hangingPunct="0">
              <a:defRPr sz="1600">
                <a:solidFill>
                  <a:srgbClr val="00AAE8"/>
                </a:solidFill>
                <a:latin typeface="Arial" pitchFamily="34" charset="0"/>
                <a:ea typeface="宋体" pitchFamily="2" charset="-122"/>
              </a:defRPr>
            </a:lvl5pPr>
            <a:lvl6pPr marL="2514600" indent="-228600" eaLnBrk="0" fontAlgn="base" hangingPunct="0">
              <a:spcBef>
                <a:spcPct val="0"/>
              </a:spcBef>
              <a:spcAft>
                <a:spcPct val="0"/>
              </a:spcAft>
              <a:defRPr sz="1600">
                <a:solidFill>
                  <a:srgbClr val="00AAE8"/>
                </a:solidFill>
                <a:latin typeface="Arial" pitchFamily="34" charset="0"/>
                <a:ea typeface="宋体" pitchFamily="2" charset="-122"/>
              </a:defRPr>
            </a:lvl6pPr>
            <a:lvl7pPr marL="2971800" indent="-228600" eaLnBrk="0" fontAlgn="base" hangingPunct="0">
              <a:spcBef>
                <a:spcPct val="0"/>
              </a:spcBef>
              <a:spcAft>
                <a:spcPct val="0"/>
              </a:spcAft>
              <a:defRPr sz="1600">
                <a:solidFill>
                  <a:srgbClr val="00AAE8"/>
                </a:solidFill>
                <a:latin typeface="Arial" pitchFamily="34" charset="0"/>
                <a:ea typeface="宋体" pitchFamily="2" charset="-122"/>
              </a:defRPr>
            </a:lvl7pPr>
            <a:lvl8pPr marL="3429000" indent="-228600" eaLnBrk="0" fontAlgn="base" hangingPunct="0">
              <a:spcBef>
                <a:spcPct val="0"/>
              </a:spcBef>
              <a:spcAft>
                <a:spcPct val="0"/>
              </a:spcAft>
              <a:defRPr sz="1600">
                <a:solidFill>
                  <a:srgbClr val="00AAE8"/>
                </a:solidFill>
                <a:latin typeface="Arial" pitchFamily="34" charset="0"/>
                <a:ea typeface="宋体" pitchFamily="2" charset="-122"/>
              </a:defRPr>
            </a:lvl8pPr>
            <a:lvl9pPr marL="3886200" indent="-228600" eaLnBrk="0" fontAlgn="base" hangingPunct="0">
              <a:spcBef>
                <a:spcPct val="0"/>
              </a:spcBef>
              <a:spcAft>
                <a:spcPct val="0"/>
              </a:spcAft>
              <a:defRPr sz="1600">
                <a:solidFill>
                  <a:srgbClr val="00AAE8"/>
                </a:solidFill>
                <a:latin typeface="Arial" pitchFamily="34" charset="0"/>
                <a:ea typeface="宋体" pitchFamily="2" charset="-122"/>
              </a:defRPr>
            </a:lvl9pPr>
          </a:lstStyle>
          <a:p>
            <a:pPr eaLnBrk="1" fontAlgn="auto" hangingPunct="1">
              <a:spcBef>
                <a:spcPts val="0"/>
              </a:spcBef>
              <a:spcAft>
                <a:spcPts val="0"/>
              </a:spcAft>
              <a:defRPr/>
            </a:pPr>
            <a:endParaRPr lang="zh-CN" altLang="en-US" sz="4000">
              <a:latin typeface="Adobe 黑体 Std R" pitchFamily="34" charset="-122"/>
              <a:ea typeface="Adobe 黑体 Std R" pitchFamily="34" charset="-122"/>
            </a:endParaRPr>
          </a:p>
        </p:txBody>
      </p:sp>
      <p:sp>
        <p:nvSpPr>
          <p:cNvPr id="11" name="TextBox 10"/>
          <p:cNvSpPr txBox="1"/>
          <p:nvPr userDrawn="1"/>
        </p:nvSpPr>
        <p:spPr>
          <a:xfrm>
            <a:off x="6444208" y="5978595"/>
            <a:ext cx="2088232" cy="369332"/>
          </a:xfrm>
          <a:prstGeom prst="rect">
            <a:avLst/>
          </a:prstGeom>
          <a:noFill/>
        </p:spPr>
        <p:txBody>
          <a:bodyPr wrap="square" rtlCol="0">
            <a:spAutoFit/>
          </a:bodyPr>
          <a:lstStyle/>
          <a:p>
            <a:pPr fontAlgn="auto">
              <a:spcBef>
                <a:spcPts val="0"/>
              </a:spcBef>
              <a:spcAft>
                <a:spcPts val="0"/>
              </a:spcAft>
              <a:defRPr/>
            </a:pPr>
            <a:r>
              <a:rPr lang="zh-CN" altLang="en-US" b="1" dirty="0">
                <a:solidFill>
                  <a:srgbClr val="004A86"/>
                </a:solidFill>
                <a:latin typeface="Arial" pitchFamily="34" charset="0"/>
                <a:ea typeface="汉仪大黑简" pitchFamily="49" charset="-122"/>
              </a:rPr>
              <a:t>创建世界一流协会</a:t>
            </a:r>
          </a:p>
        </p:txBody>
      </p:sp>
    </p:spTree>
    <p:extLst>
      <p:ext uri="{BB962C8B-B14F-4D97-AF65-F5344CB8AC3E}">
        <p14:creationId xmlns:p14="http://schemas.microsoft.com/office/powerpoint/2010/main" val="2241277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3" name="Rectangle 7"/>
          <p:cNvSpPr>
            <a:spLocks noChangeArrowheads="1"/>
          </p:cNvSpPr>
          <p:nvPr userDrawn="1"/>
        </p:nvSpPr>
        <p:spPr bwMode="auto">
          <a:xfrm flipV="1">
            <a:off x="571" y="764704"/>
            <a:ext cx="9144000" cy="51288"/>
          </a:xfrm>
          <a:prstGeom prst="rect">
            <a:avLst/>
          </a:prstGeom>
          <a:solidFill>
            <a:srgbClr val="004A86"/>
          </a:solidFill>
          <a:ln w="25400">
            <a:solidFill>
              <a:srgbClr val="004A86"/>
            </a:solidFill>
            <a:miter lim="800000"/>
            <a:headEnd/>
            <a:tailEnd/>
          </a:ln>
        </p:spPr>
        <p:txBody>
          <a:bodyPr rot="10800000" wrap="none" anchor="ctr"/>
          <a:lstStyle>
            <a:lvl1pPr eaLnBrk="0" hangingPunct="0">
              <a:defRPr sz="1600">
                <a:solidFill>
                  <a:srgbClr val="00AAE8"/>
                </a:solidFill>
                <a:latin typeface="Arial" pitchFamily="34" charset="0"/>
                <a:ea typeface="宋体" pitchFamily="2" charset="-122"/>
              </a:defRPr>
            </a:lvl1pPr>
            <a:lvl2pPr marL="742950" indent="-285750" eaLnBrk="0" hangingPunct="0">
              <a:defRPr sz="1600">
                <a:solidFill>
                  <a:srgbClr val="00AAE8"/>
                </a:solidFill>
                <a:latin typeface="Arial" pitchFamily="34" charset="0"/>
                <a:ea typeface="宋体" pitchFamily="2" charset="-122"/>
              </a:defRPr>
            </a:lvl2pPr>
            <a:lvl3pPr marL="1143000" indent="-228600" eaLnBrk="0" hangingPunct="0">
              <a:defRPr sz="1600">
                <a:solidFill>
                  <a:srgbClr val="00AAE8"/>
                </a:solidFill>
                <a:latin typeface="Arial" pitchFamily="34" charset="0"/>
                <a:ea typeface="宋体" pitchFamily="2" charset="-122"/>
              </a:defRPr>
            </a:lvl3pPr>
            <a:lvl4pPr marL="1600200" indent="-228600" eaLnBrk="0" hangingPunct="0">
              <a:defRPr sz="1600">
                <a:solidFill>
                  <a:srgbClr val="00AAE8"/>
                </a:solidFill>
                <a:latin typeface="Arial" pitchFamily="34" charset="0"/>
                <a:ea typeface="宋体" pitchFamily="2" charset="-122"/>
              </a:defRPr>
            </a:lvl4pPr>
            <a:lvl5pPr marL="2057400" indent="-228600" eaLnBrk="0" hangingPunct="0">
              <a:defRPr sz="1600">
                <a:solidFill>
                  <a:srgbClr val="00AAE8"/>
                </a:solidFill>
                <a:latin typeface="Arial" pitchFamily="34" charset="0"/>
                <a:ea typeface="宋体" pitchFamily="2" charset="-122"/>
              </a:defRPr>
            </a:lvl5pPr>
            <a:lvl6pPr marL="2514600" indent="-228600" eaLnBrk="0" fontAlgn="base" hangingPunct="0">
              <a:spcBef>
                <a:spcPct val="0"/>
              </a:spcBef>
              <a:spcAft>
                <a:spcPct val="0"/>
              </a:spcAft>
              <a:defRPr sz="1600">
                <a:solidFill>
                  <a:srgbClr val="00AAE8"/>
                </a:solidFill>
                <a:latin typeface="Arial" pitchFamily="34" charset="0"/>
                <a:ea typeface="宋体" pitchFamily="2" charset="-122"/>
              </a:defRPr>
            </a:lvl6pPr>
            <a:lvl7pPr marL="2971800" indent="-228600" eaLnBrk="0" fontAlgn="base" hangingPunct="0">
              <a:spcBef>
                <a:spcPct val="0"/>
              </a:spcBef>
              <a:spcAft>
                <a:spcPct val="0"/>
              </a:spcAft>
              <a:defRPr sz="1600">
                <a:solidFill>
                  <a:srgbClr val="00AAE8"/>
                </a:solidFill>
                <a:latin typeface="Arial" pitchFamily="34" charset="0"/>
                <a:ea typeface="宋体" pitchFamily="2" charset="-122"/>
              </a:defRPr>
            </a:lvl7pPr>
            <a:lvl8pPr marL="3429000" indent="-228600" eaLnBrk="0" fontAlgn="base" hangingPunct="0">
              <a:spcBef>
                <a:spcPct val="0"/>
              </a:spcBef>
              <a:spcAft>
                <a:spcPct val="0"/>
              </a:spcAft>
              <a:defRPr sz="1600">
                <a:solidFill>
                  <a:srgbClr val="00AAE8"/>
                </a:solidFill>
                <a:latin typeface="Arial" pitchFamily="34" charset="0"/>
                <a:ea typeface="宋体" pitchFamily="2" charset="-122"/>
              </a:defRPr>
            </a:lvl8pPr>
            <a:lvl9pPr marL="3886200" indent="-228600" eaLnBrk="0" fontAlgn="base" hangingPunct="0">
              <a:spcBef>
                <a:spcPct val="0"/>
              </a:spcBef>
              <a:spcAft>
                <a:spcPct val="0"/>
              </a:spcAft>
              <a:defRPr sz="1600">
                <a:solidFill>
                  <a:srgbClr val="00AAE8"/>
                </a:solidFill>
                <a:latin typeface="Arial" pitchFamily="34" charset="0"/>
                <a:ea typeface="宋体" pitchFamily="2" charset="-122"/>
              </a:defRPr>
            </a:lvl9pPr>
          </a:lstStyle>
          <a:p>
            <a:pPr algn="ctr" eaLnBrk="1" fontAlgn="auto" hangingPunct="1">
              <a:spcBef>
                <a:spcPts val="0"/>
              </a:spcBef>
              <a:spcAft>
                <a:spcPts val="0"/>
              </a:spcAft>
              <a:defRPr/>
            </a:pPr>
            <a:endParaRPr lang="zh-CN" altLang="en-US" sz="1800" dirty="0">
              <a:solidFill>
                <a:srgbClr val="00B0F0"/>
              </a:solidFill>
            </a:endParaRPr>
          </a:p>
        </p:txBody>
      </p:sp>
      <p:pic>
        <p:nvPicPr>
          <p:cNvPr id="10" name="Picture 15" descr="종이비행기"/>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11561" y="63511"/>
            <a:ext cx="523079" cy="518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5" descr="종이비행기"/>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33060" y="322815"/>
            <a:ext cx="394965" cy="391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E:\11-各类样本\协会VI\会标\标志与中英文全称横式标准色.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868144" y="143539"/>
            <a:ext cx="2736304" cy="477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7388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439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41363" y="896938"/>
            <a:ext cx="766127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t" anchorCtr="0" compatLnSpc="1">
            <a:prstTxWarp prst="textNoShape">
              <a:avLst/>
            </a:prstTxWarp>
          </a:bodyPr>
          <a:lstStyle/>
          <a:p>
            <a:pPr lvl="0"/>
            <a:r>
              <a:rPr lang="en-US" altLang="zh-CN" smtClean="0"/>
              <a:t>Click to edit Master title style</a:t>
            </a:r>
            <a:endParaRPr lang="zh-CN" altLang="en-US" smtClean="0"/>
          </a:p>
        </p:txBody>
      </p:sp>
      <p:sp>
        <p:nvSpPr>
          <p:cNvPr id="1027" name="Text Placeholder 2"/>
          <p:cNvSpPr>
            <a:spLocks noGrp="1"/>
          </p:cNvSpPr>
          <p:nvPr>
            <p:ph type="body" idx="1"/>
          </p:nvPr>
        </p:nvSpPr>
        <p:spPr bwMode="auto">
          <a:xfrm>
            <a:off x="741363" y="1989138"/>
            <a:ext cx="766127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endParaRPr lang="zh-CN" altLang="en-US" smtClean="0"/>
          </a:p>
        </p:txBody>
      </p:sp>
      <p:sp>
        <p:nvSpPr>
          <p:cNvPr id="6" name="Slide Number Placeholder 5"/>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prstTxWarp prst="textNoShape">
              <a:avLst/>
            </a:prstTxWarp>
          </a:bodyPr>
          <a:lstStyle>
            <a:lvl1pPr algn="r">
              <a:spcBef>
                <a:spcPct val="0"/>
              </a:spcBef>
              <a:defRPr sz="600">
                <a:solidFill>
                  <a:srgbClr val="A6A6A6"/>
                </a:solidFill>
                <a:latin typeface="Arial" charset="0"/>
                <a:ea typeface="黑体" pitchFamily="2" charset="-122"/>
              </a:defRPr>
            </a:lvl1pPr>
          </a:lstStyle>
          <a:p>
            <a:pPr>
              <a:defRPr/>
            </a:pPr>
            <a:fld id="{4A1D3F92-1D01-42E7-A221-93E7E1B4AED8}" type="slidenum">
              <a:rPr lang="zh-CN" altLang="en-US"/>
              <a:pPr>
                <a:defRPr/>
              </a:pPr>
              <a:t>‹#›</a:t>
            </a:fld>
            <a:endParaRPr lang="en-US" altLang="zh-CN"/>
          </a:p>
        </p:txBody>
      </p:sp>
      <p:pic>
        <p:nvPicPr>
          <p:cNvPr id="1029" name="Picture 10" descr="标志与中英文全称横式标准色"/>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96850" y="260350"/>
            <a:ext cx="32956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 id="2147483915" r:id="rId2"/>
    <p:sldLayoutId id="2147483916" r:id="rId3"/>
    <p:sldLayoutId id="2147483917" r:id="rId4"/>
    <p:sldLayoutId id="2147483918" r:id="rId5"/>
    <p:sldLayoutId id="2147483920" r:id="rId6"/>
  </p:sldLayoutIdLst>
  <p:hf hdr="0" ftr="0" dt="0"/>
  <p:txStyles>
    <p:titleStyle>
      <a:lvl1pPr algn="l" rtl="0" eaLnBrk="0" fontAlgn="base" hangingPunct="0">
        <a:spcBef>
          <a:spcPct val="0"/>
        </a:spcBef>
        <a:spcAft>
          <a:spcPct val="0"/>
        </a:spcAft>
        <a:defRPr sz="2400" kern="1200">
          <a:solidFill>
            <a:schemeClr val="tx1"/>
          </a:solidFill>
          <a:latin typeface="+mj-lt"/>
          <a:ea typeface="黑体" pitchFamily="2" charset="-122"/>
          <a:cs typeface="+mj-cs"/>
        </a:defRPr>
      </a:lvl1pPr>
      <a:lvl2pPr algn="l" rtl="0" eaLnBrk="0" fontAlgn="base" hangingPunct="0">
        <a:spcBef>
          <a:spcPct val="0"/>
        </a:spcBef>
        <a:spcAft>
          <a:spcPct val="0"/>
        </a:spcAft>
        <a:defRPr sz="2400">
          <a:solidFill>
            <a:schemeClr val="tx1"/>
          </a:solidFill>
          <a:latin typeface="Arial" charset="0"/>
          <a:ea typeface="黑体" pitchFamily="2" charset="-122"/>
        </a:defRPr>
      </a:lvl2pPr>
      <a:lvl3pPr algn="l" rtl="0" eaLnBrk="0" fontAlgn="base" hangingPunct="0">
        <a:spcBef>
          <a:spcPct val="0"/>
        </a:spcBef>
        <a:spcAft>
          <a:spcPct val="0"/>
        </a:spcAft>
        <a:defRPr sz="2400">
          <a:solidFill>
            <a:schemeClr val="tx1"/>
          </a:solidFill>
          <a:latin typeface="Arial" charset="0"/>
          <a:ea typeface="黑体" pitchFamily="2" charset="-122"/>
        </a:defRPr>
      </a:lvl3pPr>
      <a:lvl4pPr algn="l" rtl="0" eaLnBrk="0" fontAlgn="base" hangingPunct="0">
        <a:spcBef>
          <a:spcPct val="0"/>
        </a:spcBef>
        <a:spcAft>
          <a:spcPct val="0"/>
        </a:spcAft>
        <a:defRPr sz="2400">
          <a:solidFill>
            <a:schemeClr val="tx1"/>
          </a:solidFill>
          <a:latin typeface="Arial" charset="0"/>
          <a:ea typeface="黑体" pitchFamily="2" charset="-122"/>
        </a:defRPr>
      </a:lvl4pPr>
      <a:lvl5pPr algn="l" rtl="0" eaLnBrk="0" fontAlgn="base" hangingPunct="0">
        <a:spcBef>
          <a:spcPct val="0"/>
        </a:spcBef>
        <a:spcAft>
          <a:spcPct val="0"/>
        </a:spcAft>
        <a:defRPr sz="2400">
          <a:solidFill>
            <a:schemeClr val="tx1"/>
          </a:solidFill>
          <a:latin typeface="Arial" charset="0"/>
          <a:ea typeface="黑体" pitchFamily="2" charset="-122"/>
        </a:defRPr>
      </a:lvl5pPr>
      <a:lvl6pPr marL="457200" algn="l" rtl="0" fontAlgn="base">
        <a:spcBef>
          <a:spcPct val="0"/>
        </a:spcBef>
        <a:spcAft>
          <a:spcPct val="0"/>
        </a:spcAft>
        <a:defRPr sz="2400">
          <a:solidFill>
            <a:schemeClr val="tx1"/>
          </a:solidFill>
          <a:latin typeface="Arial" charset="0"/>
          <a:ea typeface="黑体" pitchFamily="2" charset="-122"/>
        </a:defRPr>
      </a:lvl6pPr>
      <a:lvl7pPr marL="914400" algn="l" rtl="0" fontAlgn="base">
        <a:spcBef>
          <a:spcPct val="0"/>
        </a:spcBef>
        <a:spcAft>
          <a:spcPct val="0"/>
        </a:spcAft>
        <a:defRPr sz="2400">
          <a:solidFill>
            <a:schemeClr val="tx1"/>
          </a:solidFill>
          <a:latin typeface="Arial" charset="0"/>
          <a:ea typeface="黑体" pitchFamily="2" charset="-122"/>
        </a:defRPr>
      </a:lvl7pPr>
      <a:lvl8pPr marL="1371600" algn="l" rtl="0" fontAlgn="base">
        <a:spcBef>
          <a:spcPct val="0"/>
        </a:spcBef>
        <a:spcAft>
          <a:spcPct val="0"/>
        </a:spcAft>
        <a:defRPr sz="2400">
          <a:solidFill>
            <a:schemeClr val="tx1"/>
          </a:solidFill>
          <a:latin typeface="Arial" charset="0"/>
          <a:ea typeface="黑体" pitchFamily="2" charset="-122"/>
        </a:defRPr>
      </a:lvl8pPr>
      <a:lvl9pPr marL="1828800" algn="l" rtl="0" fontAlgn="base">
        <a:spcBef>
          <a:spcPct val="0"/>
        </a:spcBef>
        <a:spcAft>
          <a:spcPct val="0"/>
        </a:spcAft>
        <a:defRPr sz="2400">
          <a:solidFill>
            <a:schemeClr val="tx1"/>
          </a:solidFill>
          <a:latin typeface="Arial" charset="0"/>
          <a:ea typeface="黑体" pitchFamily="2" charset="-122"/>
        </a:defRPr>
      </a:lvl9pPr>
    </p:titleStyle>
    <p:bodyStyle>
      <a:lvl1pPr marL="179388" indent="-179388" algn="l" rtl="0" eaLnBrk="0" fontAlgn="base" hangingPunct="0">
        <a:lnSpc>
          <a:spcPct val="110000"/>
        </a:lnSpc>
        <a:spcBef>
          <a:spcPts val="500"/>
        </a:spcBef>
        <a:spcAft>
          <a:spcPct val="0"/>
        </a:spcAft>
        <a:buFont typeface="Arial" charset="0"/>
        <a:buChar char="•"/>
        <a:defRPr sz="3200" kern="1200">
          <a:solidFill>
            <a:schemeClr val="tx2"/>
          </a:solidFill>
          <a:latin typeface="+mn-lt"/>
          <a:ea typeface="黑体" pitchFamily="2" charset="-122"/>
          <a:cs typeface="+mn-cs"/>
        </a:defRPr>
      </a:lvl1pPr>
      <a:lvl2pPr marL="431800" indent="-215900" algn="l" rtl="0" eaLnBrk="0" fontAlgn="base" hangingPunct="0">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2pPr>
      <a:lvl3pPr marL="647700" indent="-179388" algn="l" rtl="0" eaLnBrk="0" fontAlgn="base" hangingPunct="0">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3pPr>
      <a:lvl4pPr marL="863600" indent="-215900" algn="l" rtl="0" eaLnBrk="0" fontAlgn="base" hangingPunct="0">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4pPr>
      <a:lvl5pPr marL="2057400" indent="-228600" algn="l" rtl="0" eaLnBrk="0" fontAlgn="base" hangingPunct="0">
        <a:lnSpc>
          <a:spcPct val="110000"/>
        </a:lnSpc>
        <a:spcBef>
          <a:spcPct val="20000"/>
        </a:spcBef>
        <a:spcAft>
          <a:spcPct val="0"/>
        </a:spcAft>
        <a:buFont typeface="Arial" charset="0"/>
        <a:buChar char="»"/>
        <a:defRPr sz="1600" kern="1200">
          <a:solidFill>
            <a:srgbClr val="3B3837"/>
          </a:solidFill>
          <a:latin typeface="+mn-lt"/>
          <a:ea typeface="黑体"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rPr>
              <a:pPr fontAlgn="auto">
                <a:spcBef>
                  <a:spcPts val="0"/>
                </a:spcBef>
                <a:spcAft>
                  <a:spcPts val="0"/>
                </a:spcAft>
              </a:pPr>
              <a:t>2021/10/26</a:t>
            </a:fld>
            <a:endParaRPr lang="zh-CN" altLang="en-US">
              <a:solidFill>
                <a:prstClr val="black">
                  <a:tint val="75000"/>
                </a:prstClr>
              </a:solidFill>
              <a:latin typeface="Calibri"/>
            </a:endParaRPr>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ndParaRPr>
          </a:p>
        </p:txBody>
      </p:sp>
      <p:sp>
        <p:nvSpPr>
          <p:cNvPr id="6" name="灯片编号占位符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rPr>
              <a:pPr fontAlgn="auto">
                <a:spcBef>
                  <a:spcPts val="0"/>
                </a:spcBef>
                <a:spcAft>
                  <a:spcPts val="0"/>
                </a:spcAft>
              </a:pPr>
              <a:t>‹#›</a:t>
            </a:fld>
            <a:endParaRPr lang="zh-CN" altLang="en-US">
              <a:solidFill>
                <a:prstClr val="black">
                  <a:tint val="75000"/>
                </a:prstClr>
              </a:solidFill>
              <a:latin typeface="Calibri"/>
            </a:endParaRPr>
          </a:p>
        </p:txBody>
      </p:sp>
    </p:spTree>
    <p:extLst>
      <p:ext uri="{BB962C8B-B14F-4D97-AF65-F5344CB8AC3E}">
        <p14:creationId xmlns:p14="http://schemas.microsoft.com/office/powerpoint/2010/main" val="2878289242"/>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rPr>
              <a:pPr fontAlgn="auto">
                <a:spcBef>
                  <a:spcPts val="0"/>
                </a:spcBef>
                <a:spcAft>
                  <a:spcPts val="0"/>
                </a:spcAft>
              </a:pPr>
              <a:t>2021/10/26</a:t>
            </a:fld>
            <a:endParaRPr lang="zh-CN" altLang="en-US">
              <a:solidFill>
                <a:prstClr val="black">
                  <a:tint val="75000"/>
                </a:prstClr>
              </a:solidFill>
              <a:latin typeface="Calibri"/>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rPr>
              <a:pPr fontAlgn="auto">
                <a:spcBef>
                  <a:spcPts val="0"/>
                </a:spcBef>
                <a:spcAft>
                  <a:spcPts val="0"/>
                </a:spcAft>
              </a:pPr>
              <a:t>‹#›</a:t>
            </a:fld>
            <a:endParaRPr lang="zh-CN" altLang="en-US">
              <a:solidFill>
                <a:prstClr val="black">
                  <a:tint val="75000"/>
                </a:prstClr>
              </a:solidFill>
              <a:latin typeface="Calibri"/>
            </a:endParaRPr>
          </a:p>
        </p:txBody>
      </p:sp>
    </p:spTree>
    <p:extLst>
      <p:ext uri="{BB962C8B-B14F-4D97-AF65-F5344CB8AC3E}">
        <p14:creationId xmlns:p14="http://schemas.microsoft.com/office/powerpoint/2010/main" val="1961981090"/>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35780;&#20998;&#34920;&#65288;&#31354;&#30333;&#65289;.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916832"/>
            <a:ext cx="8424936" cy="4862870"/>
          </a:xfrm>
          <a:prstGeom prst="rect">
            <a:avLst/>
          </a:prstGeom>
          <a:noFill/>
        </p:spPr>
        <p:txBody>
          <a:bodyPr wrap="square" rtlCol="0">
            <a:spAutoFit/>
          </a:bodyPr>
          <a:lstStyle/>
          <a:p>
            <a:pPr algn="ctr" fontAlgn="auto">
              <a:spcBef>
                <a:spcPts val="0"/>
              </a:spcBef>
              <a:spcAft>
                <a:spcPts val="0"/>
              </a:spcAft>
            </a:pPr>
            <a:r>
              <a:rPr lang="en-US" altLang="zh-CN" sz="4400" b="1" dirty="0">
                <a:solidFill>
                  <a:prstClr val="white"/>
                </a:solidFill>
                <a:latin typeface="方正粗黑宋简体" pitchFamily="2" charset="-122"/>
                <a:ea typeface="方正粗黑宋简体" pitchFamily="2" charset="-122"/>
              </a:rPr>
              <a:t>《</a:t>
            </a:r>
            <a:r>
              <a:rPr lang="zh-CN" altLang="en-US" sz="4400" b="1" dirty="0">
                <a:solidFill>
                  <a:prstClr val="white"/>
                </a:solidFill>
                <a:latin typeface="方正粗黑宋简体" pitchFamily="2" charset="-122"/>
                <a:ea typeface="方正粗黑宋简体" pitchFamily="2" charset="-122"/>
              </a:rPr>
              <a:t>核电工程施工质量评价规程</a:t>
            </a:r>
            <a:r>
              <a:rPr lang="en-US" altLang="zh-CN" sz="4400" b="1" dirty="0">
                <a:solidFill>
                  <a:prstClr val="white"/>
                </a:solidFill>
                <a:latin typeface="方正粗黑宋简体" pitchFamily="2" charset="-122"/>
                <a:ea typeface="方正粗黑宋简体" pitchFamily="2" charset="-122"/>
              </a:rPr>
              <a:t>》</a:t>
            </a:r>
          </a:p>
          <a:p>
            <a:pPr algn="ctr" fontAlgn="auto">
              <a:spcBef>
                <a:spcPts val="0"/>
              </a:spcBef>
              <a:spcAft>
                <a:spcPts val="0"/>
              </a:spcAft>
            </a:pPr>
            <a:r>
              <a:rPr lang="zh-CN" altLang="en-US" sz="4400" b="1" dirty="0">
                <a:solidFill>
                  <a:prstClr val="white"/>
                </a:solidFill>
                <a:latin typeface="方正粗黑宋简体" pitchFamily="2" charset="-122"/>
                <a:ea typeface="方正粗黑宋简体" pitchFamily="2" charset="-122"/>
              </a:rPr>
              <a:t>团体标准</a:t>
            </a:r>
            <a:r>
              <a:rPr lang="en-US" altLang="zh-CN" sz="4400" b="1" dirty="0">
                <a:solidFill>
                  <a:prstClr val="white"/>
                </a:solidFill>
                <a:latin typeface="方正粗黑宋简体" pitchFamily="2" charset="-122"/>
                <a:ea typeface="方正粗黑宋简体" pitchFamily="2" charset="-122"/>
              </a:rPr>
              <a:t>-</a:t>
            </a:r>
            <a:r>
              <a:rPr lang="zh-CN" altLang="en-US" sz="4400" b="1" dirty="0">
                <a:solidFill>
                  <a:prstClr val="white"/>
                </a:solidFill>
                <a:latin typeface="方正粗黑宋简体" pitchFamily="2" charset="-122"/>
                <a:ea typeface="方正粗黑宋简体" pitchFamily="2" charset="-122"/>
              </a:rPr>
              <a:t>质量保证及实</a:t>
            </a:r>
            <a:r>
              <a:rPr lang="zh-CN" altLang="en-US" sz="4400" b="1" dirty="0" smtClean="0">
                <a:solidFill>
                  <a:prstClr val="white"/>
                </a:solidFill>
                <a:latin typeface="方正粗黑宋简体" pitchFamily="2" charset="-122"/>
                <a:ea typeface="方正粗黑宋简体" pitchFamily="2" charset="-122"/>
              </a:rPr>
              <a:t>操要点</a:t>
            </a:r>
            <a:endParaRPr lang="en-US" altLang="zh-CN" sz="4400" b="1" dirty="0" smtClean="0">
              <a:solidFill>
                <a:prstClr val="white"/>
              </a:solidFill>
              <a:latin typeface="方正粗黑宋简体" pitchFamily="2" charset="-122"/>
              <a:ea typeface="方正粗黑宋简体" pitchFamily="2" charset="-122"/>
            </a:endParaRPr>
          </a:p>
          <a:p>
            <a:pPr algn="ctr" fontAlgn="auto">
              <a:spcBef>
                <a:spcPts val="0"/>
              </a:spcBef>
              <a:spcAft>
                <a:spcPts val="0"/>
              </a:spcAft>
            </a:pPr>
            <a:endParaRPr lang="en-US" altLang="zh-CN" sz="4400" b="1" dirty="0" smtClean="0">
              <a:solidFill>
                <a:prstClr val="white"/>
              </a:solidFill>
              <a:latin typeface="方正粗黑宋简体" pitchFamily="2" charset="-122"/>
              <a:ea typeface="方正粗黑宋简体" pitchFamily="2" charset="-122"/>
            </a:endParaRPr>
          </a:p>
          <a:p>
            <a:pPr algn="ctr" fontAlgn="auto">
              <a:spcBef>
                <a:spcPts val="0"/>
              </a:spcBef>
              <a:spcAft>
                <a:spcPts val="0"/>
              </a:spcAft>
            </a:pPr>
            <a:r>
              <a:rPr lang="zh-CN" altLang="en-US" sz="4400" b="1" dirty="0" smtClean="0">
                <a:solidFill>
                  <a:prstClr val="white"/>
                </a:solidFill>
                <a:latin typeface="方正粗黑宋简体" pitchFamily="2" charset="-122"/>
                <a:ea typeface="方正粗黑宋简体" pitchFamily="2" charset="-122"/>
              </a:rPr>
              <a:t>主讲人：陈澍</a:t>
            </a:r>
            <a:endParaRPr lang="en-US" altLang="zh-CN" sz="4400" b="1" dirty="0" smtClean="0">
              <a:solidFill>
                <a:prstClr val="white"/>
              </a:solidFill>
              <a:latin typeface="方正粗黑宋简体" pitchFamily="2" charset="-122"/>
              <a:ea typeface="方正粗黑宋简体" pitchFamily="2" charset="-122"/>
            </a:endParaRPr>
          </a:p>
          <a:p>
            <a:pPr algn="ctr" fontAlgn="auto">
              <a:spcBef>
                <a:spcPts val="0"/>
              </a:spcBef>
              <a:spcAft>
                <a:spcPts val="0"/>
              </a:spcAft>
            </a:pPr>
            <a:endParaRPr lang="en-US" altLang="zh-CN" sz="5400" b="1" dirty="0" smtClean="0">
              <a:solidFill>
                <a:prstClr val="white"/>
              </a:solidFill>
              <a:latin typeface="方正粗黑宋简体" pitchFamily="2" charset="-122"/>
              <a:ea typeface="方正粗黑宋简体" pitchFamily="2" charset="-122"/>
            </a:endParaRPr>
          </a:p>
          <a:p>
            <a:pPr algn="ctr" fontAlgn="auto">
              <a:spcBef>
                <a:spcPts val="0"/>
              </a:spcBef>
              <a:spcAft>
                <a:spcPts val="0"/>
              </a:spcAft>
            </a:pPr>
            <a:endParaRPr lang="en-US" altLang="zh-CN" sz="4000" b="1" dirty="0">
              <a:solidFill>
                <a:prstClr val="white"/>
              </a:solidFill>
              <a:latin typeface="方正粗黑宋简体" pitchFamily="2" charset="-122"/>
              <a:ea typeface="方正粗黑宋简体" pitchFamily="2" charset="-122"/>
            </a:endParaRPr>
          </a:p>
          <a:p>
            <a:pPr algn="ctr" fontAlgn="auto">
              <a:spcBef>
                <a:spcPts val="0"/>
              </a:spcBef>
              <a:spcAft>
                <a:spcPts val="0"/>
              </a:spcAft>
            </a:pPr>
            <a:endParaRPr lang="zh-CN" altLang="en-US" sz="4000" b="1" dirty="0">
              <a:solidFill>
                <a:prstClr val="white"/>
              </a:solidFill>
              <a:latin typeface="方正粗黑宋简体" pitchFamily="2" charset="-122"/>
              <a:ea typeface="方正粗黑宋简体" pitchFamily="2" charset="-122"/>
            </a:endParaRPr>
          </a:p>
        </p:txBody>
      </p:sp>
    </p:spTree>
    <p:extLst>
      <p:ext uri="{BB962C8B-B14F-4D97-AF65-F5344CB8AC3E}">
        <p14:creationId xmlns:p14="http://schemas.microsoft.com/office/powerpoint/2010/main" val="2809208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10</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1</a:t>
            </a:r>
            <a:r>
              <a:rPr lang="zh-CN" altLang="en-US" sz="2400" b="1" dirty="0">
                <a:solidFill>
                  <a:srgbClr val="000000"/>
                </a:solidFill>
                <a:latin typeface="微软雅黑" panose="020B0503020204020204" pitchFamily="34" charset="-122"/>
                <a:ea typeface="微软雅黑" panose="020B0503020204020204" pitchFamily="34" charset="-122"/>
              </a:rPr>
              <a:t>：体系运作</a:t>
            </a:r>
          </a:p>
        </p:txBody>
      </p:sp>
      <p:sp>
        <p:nvSpPr>
          <p:cNvPr id="7" name="TextBox 6"/>
          <p:cNvSpPr txBox="1"/>
          <p:nvPr/>
        </p:nvSpPr>
        <p:spPr>
          <a:xfrm>
            <a:off x="649546" y="1484784"/>
            <a:ext cx="7882894" cy="4745915"/>
          </a:xfrm>
          <a:prstGeom prst="rect">
            <a:avLst/>
          </a:prstGeom>
          <a:noFill/>
        </p:spPr>
        <p:txBody>
          <a:bodyPr wrap="square" rtlCol="0">
            <a:spAutoFit/>
          </a:bodyPr>
          <a:lstStyle>
            <a:defPPr>
              <a:defRPr lang="zh-CN"/>
            </a:defPPr>
            <a:lvl1pPr>
              <a:lnSpc>
                <a:spcPct val="150000"/>
              </a:lnSpc>
              <a:defRPr b="1"/>
            </a:lvl1pPr>
          </a:lstStyle>
          <a:p>
            <a:pPr>
              <a:lnSpc>
                <a:spcPct val="12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一档（</a:t>
            </a:r>
            <a:r>
              <a:rPr lang="en-US" altLang="zh-CN" dirty="0" smtClean="0">
                <a:latin typeface="微软雅黑" panose="020B0503020204020204" pitchFamily="34" charset="-122"/>
                <a:ea typeface="微软雅黑" panose="020B0503020204020204" pitchFamily="34" charset="-122"/>
              </a:rPr>
              <a:t>100%</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大纲</a:t>
            </a:r>
            <a:r>
              <a:rPr lang="zh-CN" altLang="zh-CN" dirty="0">
                <a:latin typeface="微软雅黑" panose="020B0503020204020204" pitchFamily="34" charset="-122"/>
                <a:ea typeface="微软雅黑" panose="020B0503020204020204" pitchFamily="34" charset="-122"/>
              </a:rPr>
              <a:t>及程序体系完善，发布及时、有效，编审批手续齐全，对工程项目建设情况有良好的指导作用，质量保证体系运行有效，质保监查有效性</a:t>
            </a:r>
            <a:r>
              <a:rPr lang="zh-CN" altLang="zh-CN" dirty="0" smtClean="0">
                <a:latin typeface="微软雅黑" panose="020B0503020204020204" pitchFamily="34" charset="-122"/>
                <a:ea typeface="微软雅黑" panose="020B0503020204020204" pitchFamily="34" charset="-122"/>
              </a:rPr>
              <a:t>高；</a:t>
            </a:r>
            <a:endParaRPr lang="en-US" altLang="zh-CN" dirty="0">
              <a:latin typeface="微软雅黑" panose="020B0503020204020204" pitchFamily="34" charset="-122"/>
              <a:ea typeface="微软雅黑" panose="020B0503020204020204" pitchFamily="34"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二档（</a:t>
            </a:r>
            <a:r>
              <a:rPr lang="en-US" altLang="zh-CN" dirty="0" smtClean="0">
                <a:latin typeface="微软雅黑" panose="020B0503020204020204" pitchFamily="34" charset="-122"/>
                <a:ea typeface="微软雅黑" panose="020B0503020204020204" pitchFamily="34" charset="-122"/>
              </a:rPr>
              <a:t>70%</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大纲</a:t>
            </a:r>
            <a:r>
              <a:rPr lang="zh-CN" altLang="zh-CN" dirty="0">
                <a:latin typeface="微软雅黑" panose="020B0503020204020204" pitchFamily="34" charset="-122"/>
                <a:ea typeface="微软雅黑" panose="020B0503020204020204" pitchFamily="34" charset="-122"/>
              </a:rPr>
              <a:t>及程序体系完善，发布较为及时有效，编审批手续齐全，对工程项目建设有较好的指导作用，质量保证体系运行基本有效，质保监查有效性比较</a:t>
            </a:r>
            <a:r>
              <a:rPr lang="zh-CN" altLang="zh-CN" dirty="0" smtClean="0">
                <a:latin typeface="微软雅黑" panose="020B0503020204020204" pitchFamily="34" charset="-122"/>
                <a:ea typeface="微软雅黑" panose="020B0503020204020204" pitchFamily="34" charset="-122"/>
              </a:rPr>
              <a:t>高</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a:p>
            <a:pPr>
              <a:lnSpc>
                <a:spcPct val="120000"/>
              </a:lnSpc>
            </a:pPr>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20000"/>
              </a:lnSpc>
            </a:pPr>
            <a:r>
              <a:rPr lang="zh-CN" altLang="en-US" dirty="0" smtClean="0">
                <a:latin typeface="微软雅黑" panose="020B0503020204020204" pitchFamily="34" charset="-122"/>
                <a:ea typeface="微软雅黑" panose="020B0503020204020204" pitchFamily="34" charset="-122"/>
              </a:rPr>
              <a:t>文件抽查、人员访谈</a:t>
            </a:r>
            <a:endParaRPr lang="en-US" altLang="zh-CN" dirty="0" smtClean="0">
              <a:latin typeface="微软雅黑" panose="020B0503020204020204" pitchFamily="34" charset="-122"/>
              <a:ea typeface="微软雅黑" panose="020B0503020204020204" pitchFamily="34" charset="-122"/>
            </a:endParaRPr>
          </a:p>
          <a:p>
            <a:pPr>
              <a:lnSpc>
                <a:spcPct val="120000"/>
              </a:lnSpc>
            </a:pPr>
            <a:r>
              <a:rPr lang="zh-CN" altLang="en-US" u="sng" dirty="0" smtClean="0">
                <a:solidFill>
                  <a:srgbClr val="C00000"/>
                </a:solidFill>
                <a:latin typeface="微软雅黑" panose="020B0503020204020204" pitchFamily="34" charset="-122"/>
                <a:ea typeface="微软雅黑" panose="020B0503020204020204" pitchFamily="34" charset="-122"/>
              </a:rPr>
              <a:t>案例</a:t>
            </a:r>
            <a:r>
              <a:rPr lang="zh-CN" altLang="en-US" u="sng" dirty="0">
                <a:solidFill>
                  <a:srgbClr val="C00000"/>
                </a:solidFill>
                <a:latin typeface="微软雅黑" panose="020B0503020204020204" pitchFamily="34" charset="-122"/>
                <a:ea typeface="微软雅黑" panose="020B0503020204020204" pitchFamily="34" charset="-122"/>
              </a:rPr>
              <a:t>：</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某单位的质保分级管理程序发布日期迟于合同约定的节点日期。</a:t>
            </a:r>
            <a:endParaRPr lang="en-US" altLang="zh-CN" dirty="0" smtClean="0">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某业主单位的年度质保监查计划中未安排对工程总包方进行年度监查。</a:t>
            </a:r>
            <a:endParaRPr lang="en-US" altLang="zh-CN" dirty="0">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某工程总包方</a:t>
            </a:r>
            <a:r>
              <a:rPr lang="en-US" altLang="zh-CN" dirty="0" smtClean="0">
                <a:latin typeface="微软雅黑" panose="020B0503020204020204" pitchFamily="34" charset="-122"/>
                <a:ea typeface="微软雅黑" panose="020B0503020204020204" pitchFamily="34" charset="-122"/>
              </a:rPr>
              <a:t>XX</a:t>
            </a:r>
            <a:r>
              <a:rPr lang="zh-CN" altLang="en-US" dirty="0" smtClean="0">
                <a:latin typeface="微软雅黑" panose="020B0503020204020204" pitchFamily="34" charset="-122"/>
                <a:ea typeface="微软雅黑" panose="020B0503020204020204" pitchFamily="34" charset="-122"/>
              </a:rPr>
              <a:t>年</a:t>
            </a:r>
            <a:r>
              <a:rPr lang="zh-CN" altLang="zh-CN" dirty="0" smtClean="0">
                <a:latin typeface="微软雅黑" panose="020B0503020204020204" pitchFamily="34" charset="-122"/>
                <a:ea typeface="微软雅黑" panose="020B0503020204020204" pitchFamily="34" charset="-122"/>
              </a:rPr>
              <a:t>对</a:t>
            </a:r>
            <a:r>
              <a:rPr lang="zh-CN" altLang="en-US" dirty="0" smtClean="0">
                <a:latin typeface="微软雅黑" panose="020B0503020204020204" pitchFamily="34" charset="-122"/>
                <a:ea typeface="微软雅黑" panose="020B0503020204020204" pitchFamily="34" charset="-122"/>
              </a:rPr>
              <a:t>某施工单位</a:t>
            </a:r>
            <a:r>
              <a:rPr lang="zh-CN" altLang="zh-CN" dirty="0" smtClean="0">
                <a:latin typeface="微软雅黑" panose="020B0503020204020204" pitchFamily="34" charset="-122"/>
                <a:ea typeface="微软雅黑" panose="020B0503020204020204" pitchFamily="34" charset="-122"/>
              </a:rPr>
              <a:t>的</a:t>
            </a:r>
            <a:r>
              <a:rPr lang="zh-CN" altLang="en-US" dirty="0" smtClean="0">
                <a:latin typeface="微软雅黑" panose="020B0503020204020204" pitchFamily="34" charset="-122"/>
                <a:ea typeface="微软雅黑" panose="020B0503020204020204" pitchFamily="34" charset="-122"/>
              </a:rPr>
              <a:t>质保</a:t>
            </a:r>
            <a:r>
              <a:rPr lang="zh-CN" altLang="zh-CN" dirty="0" smtClean="0">
                <a:latin typeface="微软雅黑" panose="020B0503020204020204" pitchFamily="34" charset="-122"/>
                <a:ea typeface="微软雅黑" panose="020B0503020204020204" pitchFamily="34" charset="-122"/>
              </a:rPr>
              <a:t>监查，</a:t>
            </a:r>
            <a:r>
              <a:rPr lang="zh-CN" altLang="en-US" dirty="0" smtClean="0">
                <a:latin typeface="微软雅黑" panose="020B0503020204020204" pitchFamily="34" charset="-122"/>
                <a:ea typeface="微软雅黑" panose="020B0503020204020204" pitchFamily="34" charset="-122"/>
              </a:rPr>
              <a:t>施工单位的</a:t>
            </a:r>
            <a:r>
              <a:rPr lang="zh-CN" altLang="zh-CN" dirty="0" smtClean="0">
                <a:latin typeface="微软雅黑" panose="020B0503020204020204" pitchFamily="34" charset="-122"/>
                <a:ea typeface="微软雅黑" panose="020B0503020204020204" pitchFamily="34" charset="-122"/>
              </a:rPr>
              <a:t>纠正</a:t>
            </a:r>
            <a:r>
              <a:rPr lang="zh-CN" altLang="zh-CN" dirty="0">
                <a:latin typeface="微软雅黑" panose="020B0503020204020204" pitchFamily="34" charset="-122"/>
                <a:ea typeface="微软雅黑" panose="020B0503020204020204" pitchFamily="34" charset="-122"/>
              </a:rPr>
              <a:t>行动</a:t>
            </a:r>
            <a:r>
              <a:rPr lang="zh-CN" altLang="zh-CN" dirty="0" smtClean="0">
                <a:latin typeface="微软雅黑" panose="020B0503020204020204" pitchFamily="34" charset="-122"/>
                <a:ea typeface="微软雅黑" panose="020B0503020204020204" pitchFamily="34" charset="-122"/>
              </a:rPr>
              <a:t>计划</a:t>
            </a:r>
            <a:r>
              <a:rPr lang="zh-CN" altLang="en-US" dirty="0" smtClean="0">
                <a:latin typeface="微软雅黑" panose="020B0503020204020204" pitchFamily="34" charset="-122"/>
                <a:ea typeface="微软雅黑" panose="020B0503020204020204" pitchFamily="34" charset="-122"/>
              </a:rPr>
              <a:t>未报总包方审</a:t>
            </a:r>
            <a:r>
              <a:rPr lang="zh-CN" altLang="zh-CN" dirty="0" smtClean="0">
                <a:latin typeface="微软雅黑" panose="020B0503020204020204" pitchFamily="34" charset="-122"/>
                <a:ea typeface="微软雅黑" panose="020B0503020204020204" pitchFamily="34" charset="-122"/>
              </a:rPr>
              <a:t>核认可，</a:t>
            </a:r>
            <a:r>
              <a:rPr lang="zh-CN" altLang="en-US" dirty="0" smtClean="0">
                <a:latin typeface="微软雅黑" panose="020B0503020204020204" pitchFamily="34" charset="-122"/>
                <a:ea typeface="微软雅黑" panose="020B0503020204020204" pitchFamily="34" charset="-122"/>
              </a:rPr>
              <a:t>施工单位</a:t>
            </a:r>
            <a:r>
              <a:rPr lang="zh-CN" altLang="zh-CN" dirty="0" smtClean="0">
                <a:latin typeface="微软雅黑" panose="020B0503020204020204" pitchFamily="34" charset="-122"/>
                <a:ea typeface="微软雅黑" panose="020B0503020204020204" pitchFamily="34" charset="-122"/>
              </a:rPr>
              <a:t>直接采取</a:t>
            </a:r>
            <a:r>
              <a:rPr lang="zh-CN" altLang="zh-CN" dirty="0">
                <a:latin typeface="微软雅黑" panose="020B0503020204020204" pitchFamily="34" charset="-122"/>
                <a:ea typeface="微软雅黑" panose="020B0503020204020204" pitchFamily="34" charset="-122"/>
              </a:rPr>
              <a:t>纠正行动</a:t>
            </a: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总包方</a:t>
            </a:r>
            <a:r>
              <a:rPr lang="zh-CN" altLang="zh-CN" dirty="0" smtClean="0">
                <a:latin typeface="微软雅黑" panose="020B0503020204020204" pitchFamily="34" charset="-122"/>
                <a:ea typeface="微软雅黑" panose="020B0503020204020204" pitchFamily="34" charset="-122"/>
              </a:rPr>
              <a:t>验证</a:t>
            </a:r>
            <a:r>
              <a:rPr lang="zh-CN" altLang="zh-CN" dirty="0">
                <a:latin typeface="微软雅黑" panose="020B0503020204020204" pitchFamily="34" charset="-122"/>
                <a:ea typeface="微软雅黑" panose="020B0503020204020204" pitchFamily="34" charset="-122"/>
              </a:rPr>
              <a:t>关闭</a:t>
            </a:r>
            <a:r>
              <a:rPr lang="zh-CN" altLang="zh-CN"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11</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2</a:t>
            </a:r>
            <a:r>
              <a:rPr lang="zh-CN" altLang="en-US" sz="2400" b="1" dirty="0">
                <a:solidFill>
                  <a:srgbClr val="000000"/>
                </a:solidFill>
                <a:latin typeface="微软雅黑" panose="020B0503020204020204" pitchFamily="34" charset="-122"/>
                <a:ea typeface="微软雅黑" panose="020B0503020204020204" pitchFamily="34" charset="-122"/>
              </a:rPr>
              <a:t>：组织有效性评价</a:t>
            </a:r>
          </a:p>
        </p:txBody>
      </p:sp>
      <p:sp>
        <p:nvSpPr>
          <p:cNvPr id="6" name="TextBox 5"/>
          <p:cNvSpPr txBox="1"/>
          <p:nvPr/>
        </p:nvSpPr>
        <p:spPr>
          <a:xfrm>
            <a:off x="649546" y="1556792"/>
            <a:ext cx="7882894" cy="4413516"/>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项目各参建单位组织机构健全、各岗位到位及时、人员稳定、人员资格能力满足项目建设需要，组织机构运作有效，人员培训、考核、授权、上岗制度实施情况良好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项目各参建单位组织机构比较健全、各岗位到位及时、人员基本稳定、人员资格能力基本满足项目建设需要，组织机构运作基本有效，人员培训、考核、授权、上岗制度实施情况较好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a:latin typeface="微软雅黑" panose="020B0503020204020204" pitchFamily="34" charset="-122"/>
                <a:ea typeface="微软雅黑" panose="020B0503020204020204" pitchFamily="34" charset="-122"/>
              </a:rPr>
              <a:t>文件抽查、人员</a:t>
            </a:r>
            <a:r>
              <a:rPr lang="zh-CN" altLang="en-US" dirty="0" smtClean="0">
                <a:latin typeface="微软雅黑" panose="020B0503020204020204" pitchFamily="34" charset="-122"/>
                <a:ea typeface="微软雅黑" panose="020B0503020204020204" pitchFamily="34" charset="-122"/>
              </a:rPr>
              <a:t>访谈</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案例：</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某单位的</a:t>
            </a:r>
            <a:r>
              <a:rPr lang="en-US" altLang="zh-CN" dirty="0" smtClean="0">
                <a:latin typeface="微软雅黑" panose="020B0503020204020204" pitchFamily="34" charset="-122"/>
                <a:ea typeface="微软雅黑" panose="020B0503020204020204" pitchFamily="34" charset="-122"/>
              </a:rPr>
              <a:t>QC</a:t>
            </a:r>
            <a:r>
              <a:rPr lang="zh-CN" altLang="en-US"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QA</a:t>
            </a:r>
            <a:r>
              <a:rPr lang="zh-CN" altLang="en-US" dirty="0" smtClean="0">
                <a:latin typeface="微软雅黑" panose="020B0503020204020204" pitchFamily="34" charset="-122"/>
                <a:ea typeface="微软雅黑" panose="020B0503020204020204" pitchFamily="34" charset="-122"/>
              </a:rPr>
              <a:t>人员未获得授权就已开展工作，在质量文件上签字。</a:t>
            </a:r>
            <a:endParaRPr lang="en-US" altLang="zh-CN" dirty="0" smtClean="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某单位岗位培训中，未对被培训工程师进行培训效果进行评价。</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12</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3</a:t>
            </a:r>
            <a:r>
              <a:rPr lang="zh-CN" altLang="en-US" sz="2400" b="1" dirty="0">
                <a:solidFill>
                  <a:srgbClr val="000000"/>
                </a:solidFill>
                <a:latin typeface="微软雅黑" panose="020B0503020204020204" pitchFamily="34" charset="-122"/>
                <a:ea typeface="微软雅黑" panose="020B0503020204020204" pitchFamily="34" charset="-122"/>
              </a:rPr>
              <a:t>：不符合项等的管理</a:t>
            </a:r>
          </a:p>
        </p:txBody>
      </p:sp>
      <p:sp>
        <p:nvSpPr>
          <p:cNvPr id="6" name="TextBox 5"/>
          <p:cNvSpPr txBox="1"/>
          <p:nvPr/>
        </p:nvSpPr>
        <p:spPr>
          <a:xfrm>
            <a:off x="649546" y="1556792"/>
            <a:ext cx="7882894" cy="5133713"/>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不符合项、变更管理、质量事件管理、质量风险预防、经验反馈等流程完善，执行效果显著；</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不符合项、变更管理、质量事件管理、质量风险预防、经验反馈等流程完善，执行效果较好的</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a:latin typeface="微软雅黑" panose="020B0503020204020204" pitchFamily="34" charset="-122"/>
                <a:ea typeface="微软雅黑" panose="020B0503020204020204" pitchFamily="34" charset="-122"/>
              </a:rPr>
              <a:t>文件抽查、人员访谈、 </a:t>
            </a:r>
            <a:r>
              <a:rPr lang="zh-CN" altLang="en-US" dirty="0" smtClean="0">
                <a:latin typeface="微软雅黑" panose="020B0503020204020204" pitchFamily="34" charset="-122"/>
                <a:ea typeface="微软雅黑" panose="020B0503020204020204" pitchFamily="34" charset="-122"/>
              </a:rPr>
              <a:t>现场观察</a:t>
            </a:r>
            <a:endParaRPr lang="en-US" altLang="zh-CN" dirty="0" smtClean="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案例</a:t>
            </a:r>
            <a:r>
              <a:rPr lang="zh-CN" altLang="en-US" u="sng" dirty="0">
                <a:solidFill>
                  <a:srgbClr val="C00000"/>
                </a:solidFill>
                <a:latin typeface="微软雅黑" panose="020B0503020204020204" pitchFamily="34" charset="-122"/>
                <a:ea typeface="微软雅黑" panose="020B0503020204020204" pitchFamily="34" charset="-122"/>
              </a:rPr>
              <a:t>：</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某电站</a:t>
            </a:r>
            <a:r>
              <a:rPr lang="zh-CN" altLang="zh-CN" dirty="0" smtClean="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3MX</a:t>
            </a:r>
            <a:r>
              <a:rPr lang="zh-CN" altLang="zh-CN" dirty="0">
                <a:latin typeface="微软雅黑" panose="020B0503020204020204" pitchFamily="34" charset="-122"/>
                <a:ea typeface="微软雅黑" panose="020B0503020204020204" pitchFamily="34" charset="-122"/>
              </a:rPr>
              <a:t>主油箱焊缝未焊透的问题</a:t>
            </a: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的</a:t>
            </a:r>
            <a:r>
              <a:rPr lang="en-US" altLang="zh-CN" dirty="0" smtClean="0">
                <a:latin typeface="微软雅黑" panose="020B0503020204020204" pitchFamily="34" charset="-122"/>
                <a:ea typeface="微软雅黑" panose="020B0503020204020204" pitchFamily="34" charset="-122"/>
              </a:rPr>
              <a:t>NCR</a:t>
            </a:r>
            <a:r>
              <a:rPr lang="zh-CN" altLang="zh-CN" dirty="0" smtClean="0">
                <a:latin typeface="微软雅黑" panose="020B0503020204020204" pitchFamily="34" charset="-122"/>
                <a:ea typeface="微软雅黑" panose="020B0503020204020204" pitchFamily="34" charset="-122"/>
              </a:rPr>
              <a:t>处理</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使用</a:t>
            </a:r>
            <a:r>
              <a:rPr lang="en-US" altLang="zh-CN" dirty="0" smtClean="0">
                <a:latin typeface="微软雅黑" panose="020B0503020204020204" pitchFamily="34" charset="-122"/>
                <a:ea typeface="微软雅黑" panose="020B0503020204020204" pitchFamily="34" charset="-122"/>
              </a:rPr>
              <a:t>CR</a:t>
            </a:r>
            <a:r>
              <a:rPr lang="zh-CN" altLang="en-US" dirty="0" smtClean="0">
                <a:latin typeface="微软雅黑" panose="020B0503020204020204" pitchFamily="34" charset="-122"/>
                <a:ea typeface="微软雅黑" panose="020B0503020204020204" pitchFamily="34" charset="-122"/>
              </a:rPr>
              <a:t>完成</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不符合程序规定</a:t>
            </a:r>
            <a:r>
              <a:rPr lang="zh-CN" altLang="zh-CN"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某电站</a:t>
            </a:r>
            <a:r>
              <a:rPr lang="zh-CN" altLang="en-US" dirty="0" smtClean="0">
                <a:latin typeface="微软雅黑" panose="020B0503020204020204" pitchFamily="34" charset="-122"/>
                <a:ea typeface="微软雅黑" panose="020B0503020204020204" pitchFamily="34" charset="-122"/>
              </a:rPr>
              <a:t>“某基础钢筋位置改变”</a:t>
            </a:r>
            <a:r>
              <a:rPr lang="zh-CN" altLang="en-US" dirty="0">
                <a:latin typeface="微软雅黑" panose="020B0503020204020204" pitchFamily="34" charset="-122"/>
                <a:ea typeface="微软雅黑" panose="020B0503020204020204" pitchFamily="34" charset="-122"/>
              </a:rPr>
              <a:t>的</a:t>
            </a:r>
            <a:r>
              <a:rPr lang="en-US" altLang="zh-CN" dirty="0" smtClean="0">
                <a:latin typeface="微软雅黑" panose="020B0503020204020204" pitchFamily="34" charset="-122"/>
                <a:ea typeface="微软雅黑" panose="020B0503020204020204" pitchFamily="34" charset="-122"/>
              </a:rPr>
              <a:t>EDCR</a:t>
            </a:r>
            <a:r>
              <a:rPr lang="zh-CN" altLang="en-US" dirty="0" smtClean="0">
                <a:latin typeface="微软雅黑" panose="020B0503020204020204" pitchFamily="34" charset="-122"/>
                <a:ea typeface="微软雅黑" panose="020B0503020204020204" pitchFamily="34" charset="-122"/>
              </a:rPr>
              <a:t>处理</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使用</a:t>
            </a:r>
            <a:r>
              <a:rPr lang="en-US" altLang="zh-CN" dirty="0" smtClean="0">
                <a:latin typeface="微软雅黑" panose="020B0503020204020204" pitchFamily="34" charset="-122"/>
                <a:ea typeface="微软雅黑" panose="020B0503020204020204" pitchFamily="34" charset="-122"/>
              </a:rPr>
              <a:t>RFI</a:t>
            </a:r>
            <a:r>
              <a:rPr lang="zh-CN" altLang="en-US" dirty="0" smtClean="0">
                <a:latin typeface="微软雅黑" panose="020B0503020204020204" pitchFamily="34" charset="-122"/>
                <a:ea typeface="微软雅黑" panose="020B0503020204020204" pitchFamily="34" charset="-122"/>
              </a:rPr>
              <a:t>完成，</a:t>
            </a:r>
            <a:r>
              <a:rPr lang="zh-CN" altLang="en-US" dirty="0">
                <a:latin typeface="微软雅黑" panose="020B0503020204020204" pitchFamily="34" charset="-122"/>
                <a:ea typeface="微软雅黑" panose="020B0503020204020204" pitchFamily="34" charset="-122"/>
              </a:rPr>
              <a:t>不符合程序规定</a:t>
            </a:r>
            <a:r>
              <a:rPr lang="zh-CN" altLang="en-US" dirty="0" smtClean="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某施工单位制定了某电站</a:t>
            </a:r>
            <a:r>
              <a:rPr lang="en-US" altLang="zh-CN" dirty="0" smtClean="0">
                <a:latin typeface="微软雅黑" panose="020B0503020204020204" pitchFamily="34" charset="-122"/>
                <a:ea typeface="微软雅黑" panose="020B0503020204020204" pitchFamily="34" charset="-122"/>
              </a:rPr>
              <a:t>3</a:t>
            </a: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4#</a:t>
            </a:r>
            <a:r>
              <a:rPr lang="zh-CN" altLang="zh-CN" dirty="0" smtClean="0">
                <a:latin typeface="微软雅黑" panose="020B0503020204020204" pitchFamily="34" charset="-122"/>
                <a:ea typeface="微软雅黑" panose="020B0503020204020204" pitchFamily="34" charset="-122"/>
              </a:rPr>
              <a:t>机组</a:t>
            </a:r>
            <a:r>
              <a:rPr lang="zh-CN" altLang="en-US" dirty="0" smtClean="0">
                <a:latin typeface="微软雅黑" panose="020B0503020204020204" pitchFamily="34" charset="-122"/>
                <a:ea typeface="微软雅黑" panose="020B0503020204020204" pitchFamily="34" charset="-122"/>
              </a:rPr>
              <a:t>的</a:t>
            </a:r>
            <a:r>
              <a:rPr lang="zh-CN" altLang="zh-CN" dirty="0" smtClean="0">
                <a:latin typeface="微软雅黑" panose="020B0503020204020204" pitchFamily="34" charset="-122"/>
                <a:ea typeface="微软雅黑" panose="020B0503020204020204" pitchFamily="34" charset="-122"/>
              </a:rPr>
              <a:t>质量</a:t>
            </a:r>
            <a:r>
              <a:rPr lang="zh-CN" altLang="zh-CN" dirty="0">
                <a:latin typeface="微软雅黑" panose="020B0503020204020204" pitchFamily="34" charset="-122"/>
                <a:ea typeface="微软雅黑" panose="020B0503020204020204" pitchFamily="34" charset="-122"/>
              </a:rPr>
              <a:t>风险预控</a:t>
            </a:r>
            <a:r>
              <a:rPr lang="zh-CN" altLang="zh-CN" dirty="0" smtClean="0">
                <a:latin typeface="微软雅黑" panose="020B0503020204020204" pitchFamily="34" charset="-122"/>
                <a:ea typeface="微软雅黑" panose="020B0503020204020204" pitchFamily="34" charset="-122"/>
              </a:rPr>
              <a:t>措施</a:t>
            </a:r>
            <a:r>
              <a:rPr lang="zh-CN" altLang="en-US" dirty="0" smtClean="0">
                <a:latin typeface="微软雅黑" panose="020B0503020204020204" pitchFamily="34" charset="-122"/>
                <a:ea typeface="微软雅黑" panose="020B0503020204020204" pitchFamily="34" charset="-122"/>
              </a:rPr>
              <a:t>，但未能提供</a:t>
            </a:r>
            <a:r>
              <a:rPr lang="zh-CN" altLang="zh-CN" dirty="0" smtClean="0">
                <a:latin typeface="微软雅黑" panose="020B0503020204020204" pitchFamily="34" charset="-122"/>
                <a:ea typeface="微软雅黑" panose="020B0503020204020204" pitchFamily="34" charset="-122"/>
              </a:rPr>
              <a:t>落实</a:t>
            </a:r>
            <a:r>
              <a:rPr lang="zh-CN" altLang="zh-CN" dirty="0">
                <a:latin typeface="微软雅黑" panose="020B0503020204020204" pitchFamily="34" charset="-122"/>
                <a:ea typeface="微软雅黑" panose="020B0503020204020204" pitchFamily="34" charset="-122"/>
              </a:rPr>
              <a:t>、跟踪的文件</a:t>
            </a: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	</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13</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4</a:t>
            </a:r>
            <a:r>
              <a:rPr lang="zh-CN" altLang="en-US" sz="2400" b="1" dirty="0">
                <a:solidFill>
                  <a:srgbClr val="000000"/>
                </a:solidFill>
                <a:latin typeface="微软雅黑" panose="020B0503020204020204" pitchFamily="34" charset="-122"/>
                <a:ea typeface="微软雅黑" panose="020B0503020204020204" pitchFamily="34" charset="-122"/>
              </a:rPr>
              <a:t>：现场施工质量管理</a:t>
            </a:r>
          </a:p>
        </p:txBody>
      </p:sp>
      <p:sp>
        <p:nvSpPr>
          <p:cNvPr id="6" name="TextBox 5"/>
          <p:cNvSpPr txBox="1"/>
          <p:nvPr/>
        </p:nvSpPr>
        <p:spPr>
          <a:xfrm>
            <a:off x="649546" y="1556792"/>
            <a:ext cx="7882894" cy="4413516"/>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施工组织设计、施工方案、施工措施、工法、操作规程、作业指导书等的编审批手续齐全，归档完整，针对性和可操作性强，材料、设备的进场验收和抽样检验等制度完善，认真落实，效果显著</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本条所述制度、文件编审批手续齐全，归档完整，针对性和可操作性较强，并基本落实，效果</a:t>
            </a:r>
            <a:r>
              <a:rPr lang="zh-CN" altLang="zh-CN" dirty="0" smtClean="0">
                <a:latin typeface="微软雅黑" panose="020B0503020204020204" pitchFamily="34" charset="-122"/>
                <a:ea typeface="微软雅黑" panose="020B0503020204020204" pitchFamily="34" charset="-122"/>
              </a:rPr>
              <a:t>较好</a:t>
            </a:r>
            <a:r>
              <a:rPr lang="zh-CN" altLang="en-US" dirty="0" smtClean="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smtClean="0">
                <a:latin typeface="微软雅黑" panose="020B0503020204020204" pitchFamily="34" charset="-122"/>
                <a:ea typeface="微软雅黑" panose="020B0503020204020204" pitchFamily="34" charset="-122"/>
              </a:rPr>
              <a:t>文件抽查、人员访谈、现场观察，（</a:t>
            </a:r>
            <a:r>
              <a:rPr lang="zh-CN" altLang="en-US" dirty="0">
                <a:solidFill>
                  <a:srgbClr val="C00000"/>
                </a:solidFill>
                <a:latin typeface="微软雅黑" panose="020B0503020204020204" pitchFamily="34" charset="-122"/>
                <a:ea typeface="微软雅黑" panose="020B0503020204020204" pitchFamily="34" charset="-122"/>
              </a:rPr>
              <a:t>需委托其他专业的评审专家协助</a:t>
            </a:r>
            <a:r>
              <a:rPr lang="zh-CN" altLang="en-US" dirty="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案例</a:t>
            </a:r>
            <a:r>
              <a:rPr lang="zh-CN" altLang="en-US" u="sng" dirty="0">
                <a:solidFill>
                  <a:srgbClr val="C00000"/>
                </a:solidFill>
                <a:latin typeface="微软雅黑" panose="020B0503020204020204" pitchFamily="34" charset="-122"/>
                <a:ea typeface="微软雅黑" panose="020B0503020204020204" pitchFamily="34" charset="-122"/>
              </a:rPr>
              <a:t>：</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某电站</a:t>
            </a:r>
            <a:r>
              <a:rPr lang="en-US" altLang="zh-CN" dirty="0" smtClean="0">
                <a:latin typeface="微软雅黑" panose="020B0503020204020204" pitchFamily="34" charset="-122"/>
                <a:ea typeface="微软雅黑" panose="020B0503020204020204" pitchFamily="34" charset="-122"/>
              </a:rPr>
              <a:t>PX</a:t>
            </a:r>
            <a:r>
              <a:rPr lang="zh-CN" altLang="zh-CN" dirty="0">
                <a:latin typeface="微软雅黑" panose="020B0503020204020204" pitchFamily="34" charset="-122"/>
                <a:ea typeface="微软雅黑" panose="020B0503020204020204" pitchFamily="34" charset="-122"/>
              </a:rPr>
              <a:t>联合泵房</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地基与基础</a:t>
            </a:r>
            <a:r>
              <a:rPr lang="en-US" altLang="zh-CN" dirty="0">
                <a:latin typeface="微软雅黑" panose="020B0503020204020204" pitchFamily="34" charset="-122"/>
                <a:ea typeface="微软雅黑" panose="020B0503020204020204" pitchFamily="34" charset="-122"/>
              </a:rPr>
              <a:t>/FQ-H142-PX-002/PX</a:t>
            </a:r>
            <a:r>
              <a:rPr lang="zh-CN" altLang="zh-CN" dirty="0" smtClean="0">
                <a:latin typeface="微软雅黑" panose="020B0503020204020204" pitchFamily="34" charset="-122"/>
                <a:ea typeface="微软雅黑" panose="020B0503020204020204" pitchFamily="34" charset="-122"/>
              </a:rPr>
              <a:t>泵房</a:t>
            </a:r>
            <a:r>
              <a:rPr lang="zh-CN" altLang="zh-CN" dirty="0">
                <a:latin typeface="微软雅黑" panose="020B0503020204020204" pitchFamily="34" charset="-122"/>
                <a:ea typeface="微软雅黑" panose="020B0503020204020204" pitchFamily="34" charset="-122"/>
              </a:rPr>
              <a:t>底板施工</a:t>
            </a:r>
            <a:r>
              <a:rPr lang="zh-CN" altLang="zh-CN" dirty="0" smtClean="0">
                <a:latin typeface="微软雅黑" panose="020B0503020204020204" pitchFamily="34" charset="-122"/>
                <a:ea typeface="微软雅黑" panose="020B0503020204020204" pitchFamily="34" charset="-122"/>
              </a:rPr>
              <a:t>方案</a:t>
            </a:r>
            <a:r>
              <a:rPr lang="zh-CN" altLang="en-US"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未见监理公司的审核</a:t>
            </a:r>
            <a:r>
              <a:rPr lang="zh-CN" altLang="zh-CN" dirty="0" smtClean="0">
                <a:latin typeface="微软雅黑" panose="020B0503020204020204" pitchFamily="34" charset="-122"/>
                <a:ea typeface="微软雅黑" panose="020B0503020204020204" pitchFamily="34" charset="-122"/>
              </a:rPr>
              <a:t>意见</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某</a:t>
            </a:r>
            <a:r>
              <a:rPr lang="zh-CN" altLang="en-US" dirty="0" smtClean="0">
                <a:latin typeface="微软雅黑" panose="020B0503020204020204" pitchFamily="34" charset="-122"/>
                <a:ea typeface="微软雅黑" panose="020B0503020204020204" pitchFamily="34" charset="-122"/>
              </a:rPr>
              <a:t>电站建安承包商对进场钢筋验收</a:t>
            </a:r>
            <a:r>
              <a:rPr lang="zh-CN" altLang="en-US" dirty="0">
                <a:latin typeface="微软雅黑" panose="020B0503020204020204" pitchFamily="34" charset="-122"/>
                <a:ea typeface="微软雅黑" panose="020B0503020204020204" pitchFamily="34" charset="-122"/>
              </a:rPr>
              <a:t>和</a:t>
            </a:r>
            <a:r>
              <a:rPr lang="zh-CN" altLang="en-US" dirty="0" smtClean="0">
                <a:latin typeface="微软雅黑" panose="020B0503020204020204" pitchFamily="34" charset="-122"/>
                <a:ea typeface="微软雅黑" panose="020B0503020204020204" pitchFamily="34" charset="-122"/>
              </a:rPr>
              <a:t>抽样检验的规定不满足规范要求。</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625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14</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5</a:t>
            </a:r>
            <a:r>
              <a:rPr lang="zh-CN" altLang="en-US" sz="2400" b="1" dirty="0">
                <a:solidFill>
                  <a:srgbClr val="000000"/>
                </a:solidFill>
                <a:latin typeface="微软雅黑" panose="020B0503020204020204" pitchFamily="34" charset="-122"/>
                <a:ea typeface="微软雅黑" panose="020B0503020204020204" pitchFamily="34" charset="-122"/>
              </a:rPr>
              <a:t>：质量责任制</a:t>
            </a:r>
          </a:p>
        </p:txBody>
      </p:sp>
      <p:sp>
        <p:nvSpPr>
          <p:cNvPr id="6" name="TextBox 5"/>
          <p:cNvSpPr txBox="1"/>
          <p:nvPr/>
        </p:nvSpPr>
        <p:spPr>
          <a:xfrm>
            <a:off x="649546" y="1556792"/>
            <a:ext cx="7882894" cy="4773614"/>
          </a:xfrm>
          <a:prstGeom prst="rect">
            <a:avLst/>
          </a:prstGeom>
          <a:noFill/>
        </p:spPr>
        <p:txBody>
          <a:bodyPr wrap="square" rtlCol="0">
            <a:spAutoFit/>
          </a:bodyPr>
          <a:lstStyle>
            <a:defPPr>
              <a:defRPr lang="zh-CN"/>
            </a:defPPr>
            <a:lvl1pPr>
              <a:lnSpc>
                <a:spcPct val="150000"/>
              </a:lnSpc>
              <a:defRPr b="1"/>
            </a:lvl1pPr>
          </a:lstStyle>
          <a:p>
            <a:pPr>
              <a:lnSpc>
                <a:spcPct val="130000"/>
              </a:lnSpc>
            </a:pPr>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质量责任管理制度健全、各岗位质量职责明确且具体、执行有效，质量目标明确、分解到位、考核清晰，实施效果显著</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质量责任制度健全，各岗位质量职责基本明确、能基本落实，质量目标比较明确，管理实施效果较好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endParaRPr lang="en-US" altLang="zh-CN" u="sng" dirty="0">
              <a:solidFill>
                <a:srgbClr val="C00000"/>
              </a:solidFill>
              <a:latin typeface="微软雅黑" panose="020B0503020204020204" pitchFamily="34" charset="-122"/>
              <a:ea typeface="微软雅黑" panose="020B0503020204020204" pitchFamily="34" charset="-122"/>
            </a:endParaRPr>
          </a:p>
          <a:p>
            <a:pPr>
              <a:lnSpc>
                <a:spcPct val="130000"/>
              </a:lnSpc>
            </a:pPr>
            <a:r>
              <a:rPr lang="zh-CN" altLang="en-US" dirty="0">
                <a:latin typeface="微软雅黑" panose="020B0503020204020204" pitchFamily="34" charset="-122"/>
                <a:ea typeface="微软雅黑" panose="020B0503020204020204" pitchFamily="34" charset="-122"/>
              </a:rPr>
              <a:t>文件抽查、人员</a:t>
            </a:r>
            <a:r>
              <a:rPr lang="zh-CN" altLang="en-US" dirty="0" smtClean="0">
                <a:latin typeface="微软雅黑" panose="020B0503020204020204" pitchFamily="34" charset="-122"/>
                <a:ea typeface="微软雅黑" panose="020B0503020204020204" pitchFamily="34" charset="-122"/>
              </a:rPr>
              <a:t>访谈</a:t>
            </a:r>
            <a:endParaRPr lang="en-US" altLang="zh-CN" dirty="0" smtClean="0">
              <a:latin typeface="微软雅黑" panose="020B0503020204020204" pitchFamily="34" charset="-122"/>
              <a:ea typeface="微软雅黑" panose="020B0503020204020204" pitchFamily="34" charset="-122"/>
            </a:endParaRPr>
          </a:p>
          <a:p>
            <a:pPr>
              <a:lnSpc>
                <a:spcPct val="130000"/>
              </a:lnSpc>
            </a:pPr>
            <a:r>
              <a:rPr lang="zh-CN" altLang="en-US" u="sng" dirty="0" smtClean="0">
                <a:solidFill>
                  <a:srgbClr val="C00000"/>
                </a:solidFill>
                <a:latin typeface="微软雅黑" panose="020B0503020204020204" pitchFamily="34" charset="-122"/>
                <a:ea typeface="微软雅黑" panose="020B0503020204020204" pitchFamily="34" charset="-122"/>
              </a:rPr>
              <a:t>案例</a:t>
            </a:r>
            <a:r>
              <a:rPr lang="zh-CN" altLang="en-US" u="sng" dirty="0">
                <a:solidFill>
                  <a:srgbClr val="C00000"/>
                </a:solidFill>
                <a:latin typeface="微软雅黑" panose="020B0503020204020204" pitchFamily="34" charset="-122"/>
                <a:ea typeface="微软雅黑" panose="020B0503020204020204" pitchFamily="34" charset="-122"/>
              </a:rPr>
              <a:t>：</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某</a:t>
            </a:r>
            <a:r>
              <a:rPr lang="zh-CN" altLang="en-US" dirty="0" smtClean="0">
                <a:latin typeface="微软雅黑" panose="020B0503020204020204" pitchFamily="34" charset="-122"/>
                <a:ea typeface="微软雅黑" panose="020B0503020204020204" pitchFamily="34" charset="-122"/>
              </a:rPr>
              <a:t>单位组织机构已调整，但岗位责任制未按新版组织机构更改。</a:t>
            </a:r>
            <a:endParaRPr lang="en-US" altLang="zh-CN" dirty="0" smtClean="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某单位</a:t>
            </a:r>
            <a:r>
              <a:rPr lang="zh-CN" altLang="zh-CN" dirty="0" smtClean="0">
                <a:latin typeface="微软雅黑" panose="020B0503020204020204" pitchFamily="34" charset="-122"/>
                <a:ea typeface="微软雅黑" panose="020B0503020204020204" pitchFamily="34" charset="-122"/>
              </a:rPr>
              <a:t>未能提供</a:t>
            </a:r>
            <a:r>
              <a:rPr lang="zh-CN" altLang="en-US" dirty="0" smtClean="0">
                <a:latin typeface="微软雅黑" panose="020B0503020204020204" pitchFamily="34" charset="-122"/>
                <a:ea typeface="微软雅黑" panose="020B0503020204020204" pitchFamily="34" charset="-122"/>
              </a:rPr>
              <a:t>工程建设期内</a:t>
            </a:r>
            <a:r>
              <a:rPr lang="zh-CN" altLang="zh-CN" dirty="0" smtClean="0">
                <a:latin typeface="微软雅黑" panose="020B0503020204020204" pitchFamily="34" charset="-122"/>
                <a:ea typeface="微软雅黑" panose="020B0503020204020204" pitchFamily="34" charset="-122"/>
              </a:rPr>
              <a:t>向下游单位</a:t>
            </a:r>
            <a:r>
              <a:rPr lang="zh-CN" altLang="zh-CN" dirty="0">
                <a:latin typeface="微软雅黑" panose="020B0503020204020204" pitchFamily="34" charset="-122"/>
                <a:ea typeface="微软雅黑" panose="020B0503020204020204" pitchFamily="34" charset="-122"/>
              </a:rPr>
              <a:t>下达及考核年度质量目标的</a:t>
            </a:r>
            <a:r>
              <a:rPr lang="zh-CN" altLang="zh-CN" dirty="0" smtClean="0">
                <a:latin typeface="微软雅黑" panose="020B0503020204020204" pitchFamily="34" charset="-122"/>
                <a:ea typeface="微软雅黑" panose="020B0503020204020204" pitchFamily="34" charset="-122"/>
              </a:rPr>
              <a:t>文件</a:t>
            </a:r>
            <a:r>
              <a:rPr lang="zh-CN" altLang="en-US" dirty="0" smtClean="0">
                <a:latin typeface="微软雅黑" panose="020B0503020204020204" pitchFamily="34" charset="-122"/>
                <a:ea typeface="微软雅黑" panose="020B0503020204020204" pitchFamily="34" charset="-122"/>
              </a:rPr>
              <a:t>、质量绩效考核记录。</a:t>
            </a:r>
            <a:endParaRPr lang="en-US" altLang="zh-CN" dirty="0" smtClean="0">
              <a:latin typeface="微软雅黑" panose="020B0503020204020204" pitchFamily="34" charset="-122"/>
              <a:ea typeface="微软雅黑" panose="020B0503020204020204" pitchFamily="34" charset="-122"/>
            </a:endParaRPr>
          </a:p>
          <a:p>
            <a:pPr marL="285750" indent="-285750">
              <a:lnSpc>
                <a:spcPct val="130000"/>
              </a:lnSpc>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某单位</a:t>
            </a:r>
            <a:r>
              <a:rPr lang="zh-CN" altLang="zh-CN" dirty="0" smtClean="0">
                <a:latin typeface="微软雅黑" panose="020B0503020204020204" pitchFamily="34" charset="-122"/>
                <a:ea typeface="微软雅黑" panose="020B0503020204020204" pitchFamily="34" charset="-122"/>
              </a:rPr>
              <a:t>提供</a:t>
            </a:r>
            <a:r>
              <a:rPr lang="zh-CN" altLang="en-US" dirty="0" smtClean="0">
                <a:latin typeface="微软雅黑" panose="020B0503020204020204" pitchFamily="34" charset="-122"/>
                <a:ea typeface="微软雅黑" panose="020B0503020204020204" pitchFamily="34" charset="-122"/>
              </a:rPr>
              <a:t>的工程建设阶段某年度</a:t>
            </a:r>
            <a:r>
              <a:rPr lang="zh-CN" altLang="zh-CN" dirty="0" smtClean="0">
                <a:latin typeface="微软雅黑" panose="020B0503020204020204" pitchFamily="34" charset="-122"/>
                <a:ea typeface="微软雅黑" panose="020B0503020204020204" pitchFamily="34" charset="-122"/>
              </a:rPr>
              <a:t>质量目标</a:t>
            </a:r>
            <a:r>
              <a:rPr lang="zh-CN" altLang="en-US" dirty="0" smtClean="0">
                <a:latin typeface="微软雅黑" panose="020B0503020204020204" pitchFamily="34" charset="-122"/>
                <a:ea typeface="微软雅黑" panose="020B0503020204020204" pitchFamily="34" charset="-122"/>
              </a:rPr>
              <a:t>未针对年度主要质量风险、质量目标无计量基准</a:t>
            </a:r>
            <a:r>
              <a:rPr lang="zh-CN" altLang="zh-CN"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	</a:t>
            </a:r>
            <a:endParaRPr lang="en-US" altLang="zh-CN"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0975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15</a:t>
            </a:fld>
            <a:endParaRPr lang="zh-CN" altLang="en-US" dirty="0"/>
          </a:p>
        </p:txBody>
      </p:sp>
      <p:sp>
        <p:nvSpPr>
          <p:cNvPr id="5" name="矩形 4"/>
          <p:cNvSpPr/>
          <p:nvPr/>
        </p:nvSpPr>
        <p:spPr>
          <a:xfrm>
            <a:off x="361514" y="980728"/>
            <a:ext cx="385044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维度</a:t>
            </a:r>
            <a:r>
              <a:rPr lang="en-US" altLang="zh-CN" sz="2400" b="1" dirty="0">
                <a:solidFill>
                  <a:srgbClr val="000000"/>
                </a:solidFill>
                <a:latin typeface="微软雅黑" panose="020B0503020204020204" pitchFamily="34" charset="-122"/>
                <a:ea typeface="微软雅黑" panose="020B0503020204020204" pitchFamily="34" charset="-122"/>
              </a:rPr>
              <a:t>6</a:t>
            </a:r>
            <a:r>
              <a:rPr lang="zh-CN" altLang="en-US" sz="2400" b="1" dirty="0">
                <a:solidFill>
                  <a:srgbClr val="000000"/>
                </a:solidFill>
                <a:latin typeface="微软雅黑" panose="020B0503020204020204" pitchFamily="34" charset="-122"/>
                <a:ea typeface="微软雅黑" panose="020B0503020204020204" pitchFamily="34" charset="-122"/>
              </a:rPr>
              <a:t>：法规、标准管理</a:t>
            </a:r>
          </a:p>
        </p:txBody>
      </p:sp>
      <p:sp>
        <p:nvSpPr>
          <p:cNvPr id="6" name="TextBox 5"/>
          <p:cNvSpPr txBox="1"/>
          <p:nvPr/>
        </p:nvSpPr>
        <p:spPr>
          <a:xfrm>
            <a:off x="649546" y="1556792"/>
            <a:ext cx="8314942" cy="4662815"/>
          </a:xfrm>
          <a:prstGeom prst="rect">
            <a:avLst/>
          </a:prstGeom>
          <a:noFill/>
        </p:spPr>
        <p:txBody>
          <a:bodyPr wrap="square" rtlCol="0">
            <a:spAutoFit/>
          </a:bodyPr>
          <a:lstStyle>
            <a:defPPr>
              <a:defRPr lang="zh-CN"/>
            </a:defPPr>
            <a:lvl1pPr>
              <a:lnSpc>
                <a:spcPct val="150000"/>
              </a:lnSpc>
              <a:defRPr b="1"/>
            </a:lvl1pPr>
          </a:lstStyle>
          <a:p>
            <a:r>
              <a:rPr lang="zh-CN" altLang="en-US" u="sng" dirty="0">
                <a:solidFill>
                  <a:srgbClr val="C00000"/>
                </a:solidFill>
                <a:latin typeface="微软雅黑" panose="020B0503020204020204" pitchFamily="34" charset="-122"/>
                <a:ea typeface="微软雅黑" panose="020B0503020204020204" pitchFamily="34" charset="-122"/>
              </a:rPr>
              <a:t>评价内容：</a:t>
            </a:r>
            <a:endParaRPr lang="en-US" altLang="zh-CN" u="sng" dirty="0">
              <a:solidFill>
                <a:srgbClr val="C00000"/>
              </a:solidFill>
              <a:latin typeface="微软雅黑" panose="020B0503020204020204" pitchFamily="34" charset="-122"/>
              <a:ea typeface="微软雅黑" panose="020B0503020204020204" pitchFamily="34" charset="-122"/>
            </a:endParaRPr>
          </a:p>
          <a:p>
            <a:r>
              <a:rPr lang="zh-CN" altLang="zh-CN" dirty="0">
                <a:latin typeface="微软雅黑" panose="020B0503020204020204" pitchFamily="34" charset="-122"/>
                <a:ea typeface="微软雅黑" panose="020B0503020204020204" pitchFamily="34" charset="-122"/>
              </a:rPr>
              <a:t>一档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法律法规标准规范清单完整，及时更新，所使用工程质量验收规范及施工工艺标准均与工程实际相符且具时效性</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r>
              <a:rPr lang="zh-CN" altLang="zh-CN" dirty="0">
                <a:latin typeface="微软雅黑" panose="020B0503020204020204" pitchFamily="34" charset="-122"/>
                <a:ea typeface="微软雅黑" panose="020B0503020204020204" pitchFamily="34" charset="-122"/>
              </a:rPr>
              <a:t>二档</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	</a:t>
            </a:r>
            <a:r>
              <a:rPr lang="zh-CN" altLang="zh-CN" dirty="0">
                <a:latin typeface="微软雅黑" panose="020B0503020204020204" pitchFamily="34" charset="-122"/>
                <a:ea typeface="微软雅黑" panose="020B0503020204020204" pitchFamily="34" charset="-122"/>
              </a:rPr>
              <a:t>法律法规标准规范清单完整，更新比较及时，所使用工程质量验收规范及施工工艺标准与工程实际相符且时效性较好</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r>
              <a:rPr lang="zh-CN" altLang="en-US" u="sng" dirty="0" smtClean="0">
                <a:solidFill>
                  <a:srgbClr val="C00000"/>
                </a:solidFill>
                <a:latin typeface="微软雅黑" panose="020B0503020204020204" pitchFamily="34" charset="-122"/>
                <a:ea typeface="微软雅黑" panose="020B0503020204020204" pitchFamily="34" charset="-122"/>
              </a:rPr>
              <a:t>评价</a:t>
            </a:r>
            <a:r>
              <a:rPr lang="zh-CN" altLang="en-US" u="sng" dirty="0">
                <a:solidFill>
                  <a:srgbClr val="C00000"/>
                </a:solidFill>
                <a:latin typeface="微软雅黑" panose="020B0503020204020204" pitchFamily="34" charset="-122"/>
                <a:ea typeface="微软雅黑" panose="020B0503020204020204" pitchFamily="34" charset="-122"/>
              </a:rPr>
              <a:t>方法：</a:t>
            </a:r>
            <a:r>
              <a:rPr lang="en-US" altLang="zh-CN" dirty="0" smtClean="0">
                <a:latin typeface="微软雅黑" panose="020B0503020204020204" pitchFamily="34" charset="-122"/>
                <a:ea typeface="微软雅黑" panose="020B0503020204020204" pitchFamily="34" charset="-122"/>
              </a:rPr>
              <a:t/>
            </a:r>
            <a:br>
              <a:rPr lang="en-US" altLang="zh-CN" dirty="0" smtClean="0">
                <a:latin typeface="微软雅黑" panose="020B0503020204020204" pitchFamily="34" charset="-122"/>
                <a:ea typeface="微软雅黑" panose="020B0503020204020204" pitchFamily="34" charset="-122"/>
              </a:rPr>
            </a:br>
            <a:r>
              <a:rPr lang="zh-CN" altLang="en-US" dirty="0">
                <a:latin typeface="微软雅黑" panose="020B0503020204020204" pitchFamily="34" charset="-122"/>
                <a:ea typeface="微软雅黑" panose="020B0503020204020204" pitchFamily="34" charset="-122"/>
              </a:rPr>
              <a:t>文件抽查、人员</a:t>
            </a:r>
            <a:r>
              <a:rPr lang="zh-CN" altLang="en-US" dirty="0" smtClean="0">
                <a:latin typeface="微软雅黑" panose="020B0503020204020204" pitchFamily="34" charset="-122"/>
                <a:ea typeface="微软雅黑" panose="020B0503020204020204" pitchFamily="34" charset="-122"/>
              </a:rPr>
              <a:t>访谈。（</a:t>
            </a:r>
            <a:r>
              <a:rPr lang="zh-CN" altLang="en-US" dirty="0">
                <a:solidFill>
                  <a:srgbClr val="C00000"/>
                </a:solidFill>
                <a:latin typeface="微软雅黑" panose="020B0503020204020204" pitchFamily="34" charset="-122"/>
                <a:ea typeface="微软雅黑" panose="020B0503020204020204" pitchFamily="34" charset="-122"/>
              </a:rPr>
              <a:t>需委托其他专业的评审专家协助</a:t>
            </a:r>
            <a:r>
              <a:rPr lang="zh-CN" altLang="en-US" dirty="0">
                <a:latin typeface="微软雅黑" panose="020B0503020204020204" pitchFamily="34" charset="-122"/>
                <a:ea typeface="微软雅黑" panose="020B0503020204020204" pitchFamily="34" charset="-122"/>
              </a:rPr>
              <a:t>）</a:t>
            </a:r>
          </a:p>
          <a:p>
            <a:r>
              <a:rPr lang="zh-CN" altLang="en-US" u="sng" dirty="0" smtClean="0">
                <a:solidFill>
                  <a:srgbClr val="C00000"/>
                </a:solidFill>
                <a:latin typeface="微软雅黑" panose="020B0503020204020204" pitchFamily="34" charset="-122"/>
                <a:ea typeface="微软雅黑" panose="020B0503020204020204" pitchFamily="34" charset="-122"/>
              </a:rPr>
              <a:t>案例</a:t>
            </a:r>
            <a:r>
              <a:rPr lang="zh-CN" altLang="en-US" u="sng" dirty="0">
                <a:solidFill>
                  <a:srgbClr val="C00000"/>
                </a:solidFill>
                <a:latin typeface="微软雅黑" panose="020B0503020204020204" pitchFamily="34" charset="-122"/>
                <a:ea typeface="微软雅黑" panose="020B0503020204020204" pitchFamily="34" charset="-122"/>
              </a:rPr>
              <a:t>：</a:t>
            </a:r>
            <a:endParaRPr lang="en-US" altLang="zh-CN" u="sng" dirty="0">
              <a:solidFill>
                <a:srgbClr val="C0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dirty="0" smtClean="0">
                <a:latin typeface="微软雅黑" panose="020B0503020204020204" pitchFamily="34" charset="-122"/>
                <a:ea typeface="微软雅黑" panose="020B0503020204020204" pitchFamily="34" charset="-122"/>
              </a:rPr>
              <a:t>某施工单位未对外来文件清单进行定期更新，使用的清单中包含过期法规、标准。</a:t>
            </a:r>
            <a:endParaRPr lang="en-US" altLang="zh-CN" dirty="0" smtClean="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某</a:t>
            </a:r>
            <a:r>
              <a:rPr lang="zh-CN" altLang="en-US" dirty="0" smtClean="0">
                <a:latin typeface="微软雅黑" panose="020B0503020204020204" pitchFamily="34" charset="-122"/>
                <a:ea typeface="微软雅黑" panose="020B0503020204020204" pitchFamily="34" charset="-122"/>
              </a:rPr>
              <a:t>电站</a:t>
            </a:r>
            <a:r>
              <a:rPr lang="en-US" altLang="zh-CN" dirty="0" smtClean="0">
                <a:latin typeface="微软雅黑" panose="020B0503020204020204" pitchFamily="34" charset="-122"/>
                <a:ea typeface="微软雅黑" panose="020B0503020204020204" pitchFamily="34" charset="-122"/>
              </a:rPr>
              <a:t>PX</a:t>
            </a:r>
            <a:r>
              <a:rPr lang="zh-CN" altLang="en-US" dirty="0" smtClean="0">
                <a:latin typeface="微软雅黑" panose="020B0503020204020204" pitchFamily="34" charset="-122"/>
                <a:ea typeface="微软雅黑" panose="020B0503020204020204" pitchFamily="34" charset="-122"/>
              </a:rPr>
              <a:t>泵房底板施工方案，混凝土</a:t>
            </a:r>
            <a:r>
              <a:rPr lang="zh-CN" altLang="en-US" dirty="0">
                <a:latin typeface="微软雅黑" panose="020B0503020204020204" pitchFamily="34" charset="-122"/>
                <a:ea typeface="微软雅黑" panose="020B0503020204020204" pitchFamily="34" charset="-122"/>
              </a:rPr>
              <a:t>施工规范引用错误</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0975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06" name="灯片编号占位符 3"/>
          <p:cNvSpPr>
            <a:spLocks noGrp="1"/>
          </p:cNvSpPr>
          <p:nvPr>
            <p:ph type="sldNum" sz="quarter" idx="10"/>
          </p:nvPr>
        </p:nvSpPr>
        <p:spPr bwMode="auto">
          <a:xfrm>
            <a:off x="8604250" y="6308725"/>
            <a:ext cx="5397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l" eaLnBrk="1" hangingPunct="1"/>
            <a:fld id="{3D4AF0DB-C06D-4021-877A-C7F469D90FD4}" type="slidenum">
              <a:rPr lang="zh-CN" altLang="en-US" sz="1200" smtClean="0">
                <a:solidFill>
                  <a:srgbClr val="7F7F7F"/>
                </a:solidFill>
                <a:latin typeface="微软雅黑" pitchFamily="34" charset="-122"/>
                <a:ea typeface="微软雅黑" pitchFamily="34" charset="-122"/>
              </a:rPr>
              <a:pPr algn="l" eaLnBrk="1" hangingPunct="1"/>
              <a:t>16</a:t>
            </a:fld>
            <a:endParaRPr lang="en-US" altLang="zh-CN" sz="1200" smtClean="0">
              <a:solidFill>
                <a:srgbClr val="7F7F7F"/>
              </a:solidFill>
              <a:latin typeface="微软雅黑" pitchFamily="34" charset="-122"/>
              <a:ea typeface="微软雅黑" pitchFamily="34" charset="-122"/>
            </a:endParaRPr>
          </a:p>
        </p:txBody>
      </p:sp>
      <p:sp>
        <p:nvSpPr>
          <p:cNvPr id="15" name="TextBox 14"/>
          <p:cNvSpPr txBox="1"/>
          <p:nvPr/>
        </p:nvSpPr>
        <p:spPr>
          <a:xfrm>
            <a:off x="2052142" y="4365104"/>
            <a:ext cx="1655762" cy="532453"/>
          </a:xfrm>
          <a:prstGeom prst="rect">
            <a:avLst/>
          </a:prstGeom>
          <a:noFill/>
        </p:spPr>
        <p:txBody>
          <a:bodyPr>
            <a:spAutoFit/>
          </a:bodyPr>
          <a:lstStyle/>
          <a:p>
            <a:pPr algn="ctr">
              <a:lnSpc>
                <a:spcPct val="130000"/>
              </a:lnSpc>
              <a:defRPr/>
            </a:pPr>
            <a:r>
              <a:rPr lang="zh-CN" altLang="en-US" sz="2200" b="1" kern="0" dirty="0">
                <a:solidFill>
                  <a:schemeClr val="bg1"/>
                </a:solidFill>
                <a:latin typeface="微软雅黑" pitchFamily="34" charset="-122"/>
                <a:ea typeface="微软雅黑" pitchFamily="34" charset="-122"/>
              </a:rPr>
              <a:t>第一章</a:t>
            </a:r>
          </a:p>
        </p:txBody>
      </p:sp>
      <p:sp>
        <p:nvSpPr>
          <p:cNvPr id="16" name="矩形 15"/>
          <p:cNvSpPr/>
          <p:nvPr/>
        </p:nvSpPr>
        <p:spPr>
          <a:xfrm>
            <a:off x="1100514" y="2924944"/>
            <a:ext cx="2031326" cy="812530"/>
          </a:xfrm>
          <a:prstGeom prst="rect">
            <a:avLst/>
          </a:prstGeom>
        </p:spPr>
        <p:txBody>
          <a:bodyPr wrap="none">
            <a:spAutoFit/>
          </a:bodyPr>
          <a:lstStyle/>
          <a:p>
            <a:pPr algn="ctr">
              <a:lnSpc>
                <a:spcPct val="130000"/>
              </a:lnSpc>
              <a:defRPr/>
            </a:pPr>
            <a:r>
              <a:rPr lang="zh-CN" altLang="en-US" sz="3600" b="1" kern="0" dirty="0" smtClean="0">
                <a:solidFill>
                  <a:schemeClr val="bg1"/>
                </a:solidFill>
                <a:latin typeface="微软雅黑" pitchFamily="34" charset="-122"/>
                <a:ea typeface="微软雅黑" pitchFamily="34" charset="-122"/>
              </a:rPr>
              <a:t>工作职责</a:t>
            </a:r>
            <a:endParaRPr lang="zh-CN" altLang="en-US" sz="3600" b="1" kern="0" dirty="0">
              <a:solidFill>
                <a:schemeClr val="bg1"/>
              </a:solidFill>
              <a:latin typeface="微软雅黑" pitchFamily="34" charset="-122"/>
              <a:ea typeface="微软雅黑" pitchFamily="34" charset="-122"/>
            </a:endParaRPr>
          </a:p>
        </p:txBody>
      </p:sp>
      <p:pic>
        <p:nvPicPr>
          <p:cNvPr id="20"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424" y="2462698"/>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p:cNvSpPr/>
          <p:nvPr/>
        </p:nvSpPr>
        <p:spPr>
          <a:xfrm>
            <a:off x="1129164" y="3573016"/>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工作职责</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4" name="TextBox 14"/>
          <p:cNvSpPr txBox="1"/>
          <p:nvPr/>
        </p:nvSpPr>
        <p:spPr>
          <a:xfrm>
            <a:off x="1475656" y="4509120"/>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第一章</a:t>
            </a:r>
          </a:p>
        </p:txBody>
      </p:sp>
      <p:pic>
        <p:nvPicPr>
          <p:cNvPr id="18"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1723" y="693573"/>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3875629" y="1814635"/>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评价要求</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8" name="TextBox 17"/>
          <p:cNvSpPr txBox="1"/>
          <p:nvPr/>
        </p:nvSpPr>
        <p:spPr>
          <a:xfrm>
            <a:off x="4252476" y="2829996"/>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第二章</a:t>
            </a:r>
          </a:p>
        </p:txBody>
      </p:sp>
      <p:pic>
        <p:nvPicPr>
          <p:cNvPr id="17" name="Picture 24" descr="C:\Users\p460271\Desktop\蓝.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0622" y="3164999"/>
            <a:ext cx="3130550" cy="38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3643" y="241478"/>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0"/>
          <p:cNvSpPr txBox="1"/>
          <p:nvPr/>
        </p:nvSpPr>
        <p:spPr>
          <a:xfrm>
            <a:off x="6314029" y="1370008"/>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评价方法</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5" name="TextBox 21"/>
          <p:cNvSpPr txBox="1"/>
          <p:nvPr/>
        </p:nvSpPr>
        <p:spPr>
          <a:xfrm>
            <a:off x="7161685" y="2341476"/>
            <a:ext cx="1655763"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第三章</a:t>
            </a:r>
          </a:p>
        </p:txBody>
      </p:sp>
      <p:sp>
        <p:nvSpPr>
          <p:cNvPr id="26" name="TextBox 20"/>
          <p:cNvSpPr txBox="1"/>
          <p:nvPr/>
        </p:nvSpPr>
        <p:spPr>
          <a:xfrm>
            <a:off x="5700123" y="4572621"/>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实操要点</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7" name="TextBox 21"/>
          <p:cNvSpPr txBox="1"/>
          <p:nvPr/>
        </p:nvSpPr>
        <p:spPr>
          <a:xfrm>
            <a:off x="6723029" y="5929683"/>
            <a:ext cx="1655763" cy="417358"/>
          </a:xfrm>
          <a:prstGeom prst="rect">
            <a:avLst/>
          </a:prstGeom>
          <a:noFill/>
        </p:spPr>
        <p:txBody>
          <a:bodyPr>
            <a:spAutoFit/>
          </a:bodyPr>
          <a:lstStyle/>
          <a:p>
            <a:pPr algn="ctr">
              <a:lnSpc>
                <a:spcPct val="130000"/>
              </a:lnSpc>
              <a:defRPr/>
            </a:pPr>
            <a:r>
              <a:rPr lang="zh-CN" altLang="en-US" b="1" kern="0" dirty="0" smtClean="0">
                <a:solidFill>
                  <a:schemeClr val="bg1">
                    <a:lumMod val="50000"/>
                  </a:schemeClr>
                </a:solidFill>
                <a:latin typeface="微软雅黑" pitchFamily="34" charset="-122"/>
                <a:ea typeface="微软雅黑" pitchFamily="34" charset="-122"/>
              </a:rPr>
              <a:t>第四章</a:t>
            </a:r>
            <a:endParaRPr lang="zh-CN" altLang="en-US" b="1"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80186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17</a:t>
            </a:fld>
            <a:endParaRPr lang="zh-CN" altLang="en-US" dirty="0"/>
          </a:p>
        </p:txBody>
      </p:sp>
      <p:sp>
        <p:nvSpPr>
          <p:cNvPr id="5" name="矩形 4"/>
          <p:cNvSpPr/>
          <p:nvPr/>
        </p:nvSpPr>
        <p:spPr>
          <a:xfrm>
            <a:off x="361514" y="980728"/>
            <a:ext cx="6802774" cy="461665"/>
          </a:xfrm>
          <a:prstGeom prst="rect">
            <a:avLst/>
          </a:prstGeom>
          <a:solidFill>
            <a:srgbClr val="FFC000"/>
          </a:solidFill>
        </p:spPr>
        <p:txBody>
          <a:bodyPr wrap="square">
            <a:spAutoFit/>
          </a:bodyPr>
          <a:lstStyle/>
          <a:p>
            <a:r>
              <a:rPr lang="zh-CN" altLang="en-US" sz="2400" b="1" dirty="0" smtClean="0">
                <a:solidFill>
                  <a:srgbClr val="000000"/>
                </a:solidFill>
                <a:latin typeface="微软雅黑" panose="020B0503020204020204" pitchFamily="34" charset="-122"/>
                <a:ea typeface="微软雅黑" panose="020B0503020204020204" pitchFamily="34" charset="-122"/>
              </a:rPr>
              <a:t>实操要点一：提前提出抽检文件清单</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3180219687"/>
              </p:ext>
            </p:extLst>
          </p:nvPr>
        </p:nvGraphicFramePr>
        <p:xfrm>
          <a:off x="539552" y="2420888"/>
          <a:ext cx="8041122" cy="2684276"/>
        </p:xfrm>
        <a:graphic>
          <a:graphicData uri="http://schemas.openxmlformats.org/drawingml/2006/table">
            <a:tbl>
              <a:tblPr/>
              <a:tblGrid>
                <a:gridCol w="947925"/>
                <a:gridCol w="1462360"/>
                <a:gridCol w="2486259"/>
                <a:gridCol w="3144578"/>
              </a:tblGrid>
              <a:tr h="206758">
                <a:tc>
                  <a:txBody>
                    <a:bodyPr/>
                    <a:lstStyle/>
                    <a:p>
                      <a:pPr algn="ctr">
                        <a:spcAft>
                          <a:spcPts val="0"/>
                        </a:spcAft>
                      </a:pPr>
                      <a:r>
                        <a:rPr lang="en-GB" sz="1400" b="1" kern="0" dirty="0">
                          <a:solidFill>
                            <a:srgbClr val="00000A"/>
                          </a:solidFill>
                          <a:effectLst/>
                          <a:latin typeface="黑体" panose="02010609060101010101" pitchFamily="49" charset="-122"/>
                          <a:ea typeface="宋体" panose="02010600030101010101" pitchFamily="2" charset="-122"/>
                        </a:rPr>
                        <a:t> </a:t>
                      </a:r>
                      <a:endParaRPr lang="zh-CN" sz="1400" kern="100" dirty="0">
                        <a:effectLst/>
                        <a:latin typeface="Times New Roman" panose="02020603050405020304" pitchFamily="18" charset="0"/>
                        <a:ea typeface="宋体" panose="02010600030101010101" pitchFamily="2" charset="-122"/>
                      </a:endParaRPr>
                    </a:p>
                  </a:txBody>
                  <a:tcPr marL="35507"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algn="l">
                        <a:spcAft>
                          <a:spcPts val="0"/>
                        </a:spcAft>
                      </a:pPr>
                      <a:r>
                        <a:rPr lang="zh-CN" sz="1400" b="1" kern="0">
                          <a:solidFill>
                            <a:srgbClr val="000000"/>
                          </a:solidFill>
                          <a:effectLst/>
                          <a:latin typeface="Times New Roman" panose="02020603050405020304" pitchFamily="18" charset="0"/>
                          <a:ea typeface="黑体" panose="02010609060101010101" pitchFamily="49" charset="-122"/>
                        </a:rPr>
                        <a:t>检查项目</a:t>
                      </a:r>
                      <a:endParaRPr lang="zh-CN" sz="1400" kern="100">
                        <a:effectLst/>
                        <a:latin typeface="Times New Roman" panose="02020603050405020304" pitchFamily="18" charset="0"/>
                        <a:ea typeface="宋体" panose="02010600030101010101" pitchFamily="2" charset="-122"/>
                      </a:endParaRPr>
                    </a:p>
                  </a:txBody>
                  <a:tcPr marL="44611"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marL="228600" indent="266700" algn="l">
                        <a:spcAft>
                          <a:spcPts val="0"/>
                        </a:spcAft>
                      </a:pPr>
                      <a:r>
                        <a:rPr lang="zh-CN" sz="1400" b="1" kern="0">
                          <a:solidFill>
                            <a:srgbClr val="000000"/>
                          </a:solidFill>
                          <a:effectLst/>
                          <a:latin typeface="Times New Roman" panose="02020603050405020304" pitchFamily="18" charset="0"/>
                          <a:ea typeface="黑体" panose="02010609060101010101" pitchFamily="49" charset="-122"/>
                        </a:rPr>
                        <a:t>检查重点</a:t>
                      </a:r>
                      <a:endParaRPr lang="zh-CN" sz="1400" kern="100">
                        <a:effectLst/>
                        <a:latin typeface="Times New Roman" panose="02020603050405020304" pitchFamily="18" charset="0"/>
                        <a:ea typeface="宋体" panose="02010600030101010101" pitchFamily="2" charset="-122"/>
                      </a:endParaRPr>
                    </a:p>
                  </a:txBody>
                  <a:tcPr marL="35507" marR="49163"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zh-CN" sz="1400" b="1" kern="0" dirty="0" smtClean="0">
                          <a:solidFill>
                            <a:srgbClr val="000000"/>
                          </a:solidFill>
                          <a:effectLst/>
                          <a:latin typeface="Times New Roman" panose="02020603050405020304" pitchFamily="18" charset="0"/>
                          <a:ea typeface="黑体" panose="02010609060101010101" pitchFamily="49" charset="-122"/>
                        </a:rPr>
                        <a:t>抽</a:t>
                      </a:r>
                      <a:r>
                        <a:rPr lang="zh-CN" altLang="en-US" sz="1400" b="1" kern="0" dirty="0" smtClean="0">
                          <a:solidFill>
                            <a:srgbClr val="000000"/>
                          </a:solidFill>
                          <a:effectLst/>
                          <a:latin typeface="Times New Roman" panose="02020603050405020304" pitchFamily="18" charset="0"/>
                          <a:ea typeface="黑体" panose="02010609060101010101" pitchFamily="49" charset="-122"/>
                        </a:rPr>
                        <a:t>检</a:t>
                      </a:r>
                      <a:r>
                        <a:rPr lang="zh-CN" sz="1400" b="1" kern="0" dirty="0" smtClean="0">
                          <a:solidFill>
                            <a:srgbClr val="000000"/>
                          </a:solidFill>
                          <a:effectLst/>
                          <a:latin typeface="Times New Roman" panose="02020603050405020304" pitchFamily="18" charset="0"/>
                          <a:ea typeface="黑体" panose="02010609060101010101" pitchFamily="49" charset="-122"/>
                        </a:rPr>
                        <a:t>文件</a:t>
                      </a:r>
                      <a:endParaRPr lang="zh-CN" sz="1400" kern="100" dirty="0">
                        <a:effectLst/>
                        <a:latin typeface="Times New Roman" panose="02020603050405020304" pitchFamily="18" charset="0"/>
                        <a:ea typeface="宋体" panose="02010600030101010101" pitchFamily="2" charset="-122"/>
                      </a:endParaRPr>
                    </a:p>
                  </a:txBody>
                  <a:tcPr marL="37783"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r>
              <a:tr h="2025489">
                <a:tc rowSpan="3">
                  <a:txBody>
                    <a:bodyPr/>
                    <a:lstStyle/>
                    <a:p>
                      <a:pPr algn="ctr">
                        <a:spcAft>
                          <a:spcPts val="0"/>
                        </a:spcAft>
                      </a:pPr>
                      <a:r>
                        <a:rPr lang="zh-CN" sz="900" b="1" kern="0" dirty="0">
                          <a:solidFill>
                            <a:srgbClr val="00000A"/>
                          </a:solidFill>
                          <a:effectLst/>
                          <a:latin typeface="Times New Roman" panose="02020603050405020304" pitchFamily="18" charset="0"/>
                          <a:ea typeface="黑体" panose="02010609060101010101" pitchFamily="49" charset="-122"/>
                        </a:rPr>
                        <a:t>质保</a:t>
                      </a:r>
                      <a:endParaRPr lang="zh-CN" sz="800" kern="100" dirty="0">
                        <a:effectLst/>
                        <a:latin typeface="Times New Roman" panose="02020603050405020304" pitchFamily="18" charset="0"/>
                        <a:ea typeface="宋体" panose="02010600030101010101" pitchFamily="2" charset="-122"/>
                      </a:endParaRPr>
                    </a:p>
                    <a:p>
                      <a:pPr algn="ctr">
                        <a:spcAft>
                          <a:spcPts val="0"/>
                        </a:spcAft>
                      </a:pPr>
                      <a:r>
                        <a:rPr lang="zh-CN" sz="900" b="1" kern="0" dirty="0">
                          <a:solidFill>
                            <a:srgbClr val="00000A"/>
                          </a:solidFill>
                          <a:effectLst/>
                          <a:latin typeface="Times New Roman" panose="02020603050405020304" pitchFamily="18" charset="0"/>
                          <a:ea typeface="黑体" panose="02010609060101010101" pitchFamily="49" charset="-122"/>
                        </a:rPr>
                        <a:t>体系</a:t>
                      </a:r>
                      <a:endParaRPr lang="zh-CN" sz="800" kern="100" dirty="0">
                        <a:effectLst/>
                        <a:latin typeface="Times New Roman" panose="02020603050405020304" pitchFamily="18" charset="0"/>
                        <a:ea typeface="宋体" panose="02010600030101010101" pitchFamily="2" charset="-122"/>
                      </a:endParaRPr>
                    </a:p>
                  </a:txBody>
                  <a:tcPr marL="35507"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algn="l">
                        <a:spcAft>
                          <a:spcPts val="0"/>
                        </a:spcAft>
                      </a:pPr>
                      <a:r>
                        <a:rPr lang="zh-CN" sz="900" b="1" kern="0" dirty="0">
                          <a:solidFill>
                            <a:srgbClr val="000000"/>
                          </a:solidFill>
                          <a:effectLst/>
                          <a:latin typeface="Times New Roman" panose="02020603050405020304" pitchFamily="18" charset="0"/>
                          <a:ea typeface="黑体" panose="02010609060101010101" pitchFamily="49" charset="-122"/>
                        </a:rPr>
                        <a:t>质量保证大纲及程序体系的充分性、适宜性</a:t>
                      </a:r>
                      <a:endParaRPr lang="zh-CN" sz="800" kern="100" dirty="0">
                        <a:effectLst/>
                        <a:latin typeface="Times New Roman" panose="02020603050405020304" pitchFamily="18" charset="0"/>
                        <a:ea typeface="宋体" panose="02010600030101010101" pitchFamily="2" charset="-122"/>
                      </a:endParaRPr>
                    </a:p>
                  </a:txBody>
                  <a:tcPr marL="44611"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marL="342900" lvl="0" indent="-342900" algn="l">
                        <a:spcAft>
                          <a:spcPts val="0"/>
                        </a:spcAft>
                        <a:buFont typeface="+mj-lt"/>
                        <a:buAutoNum type="arabicPeriod"/>
                      </a:pPr>
                      <a:r>
                        <a:rPr lang="zh-CN" sz="900" b="1" kern="0" dirty="0">
                          <a:solidFill>
                            <a:srgbClr val="000000"/>
                          </a:solidFill>
                          <a:effectLst/>
                          <a:latin typeface="Times New Roman" panose="02020603050405020304" pitchFamily="18" charset="0"/>
                          <a:ea typeface="黑体" panose="02010609060101010101" pitchFamily="49" charset="-122"/>
                        </a:rPr>
                        <a:t>质保大纲是否全面覆盖设计、采购、施工、调试、整体管理活动？</a:t>
                      </a:r>
                      <a:endParaRPr lang="zh-CN" sz="800" kern="100" dirty="0">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900" b="1" kern="0" dirty="0">
                          <a:solidFill>
                            <a:srgbClr val="000000"/>
                          </a:solidFill>
                          <a:effectLst/>
                          <a:latin typeface="Times New Roman" panose="02020603050405020304" pitchFamily="18" charset="0"/>
                          <a:ea typeface="黑体" panose="02010609060101010101" pitchFamily="49" charset="-122"/>
                        </a:rPr>
                        <a:t>是否有项目执行大纲类文件？是否有分工矩阵类文件？是否有职责边界类文件？</a:t>
                      </a:r>
                      <a:endParaRPr lang="zh-CN" sz="800" kern="100" dirty="0">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en-US" sz="900" b="1" kern="0" dirty="0">
                          <a:solidFill>
                            <a:srgbClr val="000000"/>
                          </a:solidFill>
                          <a:effectLst/>
                          <a:latin typeface="黑体" panose="02010609060101010101" pitchFamily="49" charset="-122"/>
                          <a:ea typeface="宋体" panose="02010600030101010101" pitchFamily="2" charset="-122"/>
                        </a:rPr>
                        <a:t>E-C</a:t>
                      </a:r>
                      <a:r>
                        <a:rPr lang="zh-CN" sz="900" b="1" kern="0" dirty="0">
                          <a:solidFill>
                            <a:srgbClr val="000000"/>
                          </a:solidFill>
                          <a:effectLst/>
                          <a:latin typeface="Times New Roman" panose="02020603050405020304" pitchFamily="18" charset="0"/>
                          <a:ea typeface="黑体" panose="02010609060101010101" pitchFamily="49" charset="-122"/>
                        </a:rPr>
                        <a:t>、</a:t>
                      </a:r>
                      <a:r>
                        <a:rPr lang="en-US" sz="900" b="1" kern="0" dirty="0">
                          <a:solidFill>
                            <a:srgbClr val="000000"/>
                          </a:solidFill>
                          <a:effectLst/>
                          <a:latin typeface="Times New Roman" panose="02020603050405020304" pitchFamily="18" charset="0"/>
                          <a:ea typeface="黑体" panose="02010609060101010101" pitchFamily="49" charset="-122"/>
                        </a:rPr>
                        <a:t>P-C</a:t>
                      </a:r>
                      <a:r>
                        <a:rPr lang="zh-CN" sz="900" b="1" kern="0" dirty="0">
                          <a:solidFill>
                            <a:srgbClr val="000000"/>
                          </a:solidFill>
                          <a:effectLst/>
                          <a:latin typeface="Times New Roman" panose="02020603050405020304" pitchFamily="18" charset="0"/>
                          <a:ea typeface="黑体" panose="02010609060101010101" pitchFamily="49" charset="-122"/>
                        </a:rPr>
                        <a:t>接口的沟通协调？</a:t>
                      </a:r>
                      <a:endParaRPr lang="zh-CN" sz="800" kern="100" dirty="0">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900" b="1" kern="0" dirty="0">
                          <a:solidFill>
                            <a:srgbClr val="000000"/>
                          </a:solidFill>
                          <a:effectLst/>
                          <a:latin typeface="Times New Roman" panose="02020603050405020304" pitchFamily="18" charset="0"/>
                          <a:ea typeface="黑体" panose="02010609060101010101" pitchFamily="49" charset="-122"/>
                        </a:rPr>
                        <a:t>程序中，是否有充分依据质量信息进行质量趋势分析和质保体系有效性的分析，以及如何制定后续措施的要求。</a:t>
                      </a:r>
                      <a:endParaRPr lang="zh-CN" sz="800" kern="100" dirty="0">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900" b="1" kern="0" dirty="0">
                          <a:solidFill>
                            <a:srgbClr val="000000"/>
                          </a:solidFill>
                          <a:effectLst/>
                          <a:latin typeface="Times New Roman" panose="02020603050405020304" pitchFamily="18" charset="0"/>
                          <a:ea typeface="黑体" panose="02010609060101010101" pitchFamily="49" charset="-122"/>
                        </a:rPr>
                        <a:t>程序中，没有授权工程师工作实际成效方面（如发现质量问题的能力，识别质量风险的能力等）的评价内容</a:t>
                      </a:r>
                      <a:r>
                        <a:rPr lang="en-US" sz="900" b="1" kern="0" dirty="0">
                          <a:solidFill>
                            <a:srgbClr val="000000"/>
                          </a:solidFill>
                          <a:effectLst/>
                          <a:latin typeface="Times New Roman" panose="02020603050405020304" pitchFamily="18" charset="0"/>
                          <a:ea typeface="黑体" panose="02010609060101010101" pitchFamily="49" charset="-122"/>
                        </a:rPr>
                        <a:t>?</a:t>
                      </a:r>
                      <a:endParaRPr lang="zh-CN" sz="800" kern="100" dirty="0">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900" b="1" kern="0" dirty="0">
                          <a:solidFill>
                            <a:srgbClr val="000000"/>
                          </a:solidFill>
                          <a:effectLst/>
                          <a:latin typeface="Times New Roman" panose="02020603050405020304" pitchFamily="18" charset="0"/>
                          <a:ea typeface="黑体" panose="02010609060101010101" pitchFamily="49" charset="-122"/>
                        </a:rPr>
                        <a:t>业主方是否建立涉及全部项目参建方的经验反馈管理体系</a:t>
                      </a:r>
                      <a:r>
                        <a:rPr lang="en-US" sz="900" b="1" kern="0" dirty="0">
                          <a:solidFill>
                            <a:srgbClr val="000000"/>
                          </a:solidFill>
                          <a:effectLst/>
                          <a:latin typeface="Times New Roman" panose="02020603050405020304" pitchFamily="18" charset="0"/>
                          <a:ea typeface="黑体" panose="02010609060101010101" pitchFamily="49" charset="-122"/>
                        </a:rPr>
                        <a:t>?</a:t>
                      </a:r>
                      <a:r>
                        <a:rPr lang="zh-CN" sz="900" b="1" kern="0" dirty="0">
                          <a:solidFill>
                            <a:srgbClr val="000000"/>
                          </a:solidFill>
                          <a:effectLst/>
                          <a:latin typeface="Times New Roman" panose="02020603050405020304" pitchFamily="18" charset="0"/>
                          <a:ea typeface="黑体" panose="02010609060101010101" pitchFamily="49" charset="-122"/>
                        </a:rPr>
                        <a:t>是否建立能充分交流的信息沟通机制</a:t>
                      </a:r>
                      <a:r>
                        <a:rPr lang="en-US" sz="900" b="1" kern="0" dirty="0">
                          <a:solidFill>
                            <a:srgbClr val="000000"/>
                          </a:solidFill>
                          <a:effectLst/>
                          <a:latin typeface="Times New Roman" panose="02020603050405020304" pitchFamily="18" charset="0"/>
                          <a:ea typeface="黑体" panose="02010609060101010101" pitchFamily="49" charset="-122"/>
                        </a:rPr>
                        <a:t>?</a:t>
                      </a:r>
                      <a:r>
                        <a:rPr lang="zh-CN" sz="900" b="1" kern="0" dirty="0">
                          <a:solidFill>
                            <a:srgbClr val="000000"/>
                          </a:solidFill>
                          <a:effectLst/>
                          <a:latin typeface="Times New Roman" panose="02020603050405020304" pitchFamily="18" charset="0"/>
                          <a:ea typeface="黑体" panose="02010609060101010101" pitchFamily="49" charset="-122"/>
                        </a:rPr>
                        <a:t>各参加方是否有经验反馈信息平台</a:t>
                      </a:r>
                      <a:r>
                        <a:rPr lang="en-US" sz="900" b="1" kern="0" dirty="0">
                          <a:solidFill>
                            <a:srgbClr val="000000"/>
                          </a:solidFill>
                          <a:effectLst/>
                          <a:latin typeface="Times New Roman" panose="02020603050405020304" pitchFamily="18" charset="0"/>
                          <a:ea typeface="黑体" panose="02010609060101010101" pitchFamily="49" charset="-122"/>
                        </a:rPr>
                        <a:t>?</a:t>
                      </a:r>
                      <a:endParaRPr lang="zh-CN" sz="800" kern="100" dirty="0">
                        <a:effectLst/>
                        <a:latin typeface="Times New Roman" panose="02020603050405020304" pitchFamily="18" charset="0"/>
                        <a:ea typeface="宋体" panose="02010600030101010101" pitchFamily="2" charset="-122"/>
                      </a:endParaRPr>
                    </a:p>
                  </a:txBody>
                  <a:tcPr marL="35507" marR="49163"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各单位程序清单。</a:t>
                      </a:r>
                      <a:endParaRPr lang="zh-CN" sz="1400" kern="100" dirty="0">
                        <a:solidFill>
                          <a:srgbClr val="FF0000"/>
                        </a:solidFill>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各单位质保大纲、分大纲。</a:t>
                      </a:r>
                      <a:endParaRPr lang="zh-CN" sz="1400" kern="100" dirty="0">
                        <a:solidFill>
                          <a:srgbClr val="FF0000"/>
                        </a:solidFill>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业主、总包单位接口类管理程序及文件。</a:t>
                      </a:r>
                      <a:endParaRPr lang="zh-CN" sz="1400" kern="100" dirty="0">
                        <a:solidFill>
                          <a:srgbClr val="FF0000"/>
                        </a:solidFill>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各单位质保监督监查类程序。</a:t>
                      </a:r>
                      <a:endParaRPr lang="zh-CN" sz="1400" kern="100" dirty="0">
                        <a:solidFill>
                          <a:srgbClr val="FF0000"/>
                        </a:solidFill>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各单位纠正措施类程序。</a:t>
                      </a:r>
                      <a:endParaRPr lang="zh-CN" sz="1400" kern="100" dirty="0">
                        <a:solidFill>
                          <a:srgbClr val="FF0000"/>
                        </a:solidFill>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各单位质量趋势分析类程序。</a:t>
                      </a:r>
                      <a:endParaRPr lang="zh-CN" sz="1400" kern="100" dirty="0">
                        <a:solidFill>
                          <a:srgbClr val="FF0000"/>
                        </a:solidFill>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各单位人员培训授权评价类程序。</a:t>
                      </a:r>
                      <a:endParaRPr lang="zh-CN" sz="1400" kern="100" dirty="0">
                        <a:solidFill>
                          <a:srgbClr val="FF0000"/>
                        </a:solidFill>
                        <a:effectLst/>
                        <a:latin typeface="Times New Roman" panose="02020603050405020304" pitchFamily="18" charset="0"/>
                        <a:ea typeface="宋体" panose="02010600030101010101" pitchFamily="2" charset="-122"/>
                      </a:endParaRPr>
                    </a:p>
                    <a:p>
                      <a:pPr marL="342900" lvl="0" indent="-342900" algn="l">
                        <a:spcAft>
                          <a:spcPts val="0"/>
                        </a:spcAft>
                        <a:buFont typeface="+mj-lt"/>
                        <a:buAutoNum type="arabicPeriod"/>
                      </a:pPr>
                      <a:r>
                        <a:rPr lang="zh-CN" sz="1400" b="1" kern="0" dirty="0">
                          <a:solidFill>
                            <a:srgbClr val="FF0000"/>
                          </a:solidFill>
                          <a:effectLst/>
                          <a:latin typeface="Times New Roman" panose="02020603050405020304" pitchFamily="18" charset="0"/>
                          <a:ea typeface="黑体" panose="02010609060101010101" pitchFamily="49" charset="-122"/>
                        </a:rPr>
                        <a:t>各单位经验反馈类程序。</a:t>
                      </a:r>
                      <a:endParaRPr lang="zh-CN" sz="1400" kern="100" dirty="0">
                        <a:solidFill>
                          <a:srgbClr val="FF0000"/>
                        </a:solidFill>
                        <a:effectLst/>
                        <a:latin typeface="Times New Roman" panose="02020603050405020304" pitchFamily="18" charset="0"/>
                        <a:ea typeface="宋体" panose="02010600030101010101" pitchFamily="2" charset="-122"/>
                      </a:endParaRPr>
                    </a:p>
                  </a:txBody>
                  <a:tcPr marL="37783"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r>
              <a:tr h="206758">
                <a:tc vMerge="1">
                  <a:txBody>
                    <a:bodyPr/>
                    <a:lstStyle/>
                    <a:p>
                      <a:endParaRPr lang="zh-CN" altLang="en-US"/>
                    </a:p>
                  </a:txBody>
                  <a:tcPr/>
                </a:tc>
                <a:tc>
                  <a:txBody>
                    <a:bodyPr/>
                    <a:lstStyle/>
                    <a:p>
                      <a:pPr algn="l">
                        <a:spcAft>
                          <a:spcPts val="0"/>
                        </a:spcAft>
                      </a:pPr>
                      <a:r>
                        <a:rPr lang="zh-CN" sz="900" b="1" kern="0">
                          <a:solidFill>
                            <a:srgbClr val="000000"/>
                          </a:solidFill>
                          <a:effectLst/>
                          <a:latin typeface="Times New Roman" panose="02020603050405020304" pitchFamily="18" charset="0"/>
                          <a:ea typeface="黑体" panose="02010609060101010101" pitchFamily="49" charset="-122"/>
                        </a:rPr>
                        <a:t>质保体系运作的有效性</a:t>
                      </a:r>
                      <a:endParaRPr lang="zh-CN" sz="800" kern="100">
                        <a:effectLst/>
                        <a:latin typeface="Times New Roman" panose="02020603050405020304" pitchFamily="18" charset="0"/>
                        <a:ea typeface="宋体" panose="02010600030101010101" pitchFamily="2" charset="-122"/>
                      </a:endParaRPr>
                    </a:p>
                  </a:txBody>
                  <a:tcPr marL="44611"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algn="l">
                        <a:spcAft>
                          <a:spcPts val="0"/>
                        </a:spcAft>
                      </a:pPr>
                      <a:r>
                        <a:rPr lang="en-US" sz="900" b="1" kern="0">
                          <a:solidFill>
                            <a:srgbClr val="000000"/>
                          </a:solidFill>
                          <a:effectLst/>
                          <a:latin typeface="黑体" panose="02010609060101010101" pitchFamily="49" charset="-122"/>
                          <a:ea typeface="宋体" panose="02010600030101010101" pitchFamily="2" charset="-122"/>
                        </a:rPr>
                        <a:t> </a:t>
                      </a:r>
                      <a:endParaRPr lang="zh-CN" sz="800" kern="100">
                        <a:effectLst/>
                        <a:latin typeface="Times New Roman" panose="02020603050405020304" pitchFamily="18" charset="0"/>
                        <a:ea typeface="宋体" panose="02010600030101010101" pitchFamily="2" charset="-122"/>
                      </a:endParaRPr>
                    </a:p>
                  </a:txBody>
                  <a:tcPr marL="35507" marR="49163"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n-US" sz="900" b="1" kern="0">
                          <a:solidFill>
                            <a:srgbClr val="000000"/>
                          </a:solidFill>
                          <a:effectLst/>
                          <a:latin typeface="黑体" panose="02010609060101010101" pitchFamily="49" charset="-122"/>
                          <a:ea typeface="宋体" panose="02010600030101010101" pitchFamily="2" charset="-122"/>
                        </a:rPr>
                        <a:t> </a:t>
                      </a:r>
                      <a:endParaRPr lang="zh-CN" sz="800" kern="100">
                        <a:effectLst/>
                        <a:latin typeface="Times New Roman" panose="02020603050405020304" pitchFamily="18" charset="0"/>
                        <a:ea typeface="宋体" panose="02010600030101010101" pitchFamily="2" charset="-122"/>
                      </a:endParaRPr>
                    </a:p>
                  </a:txBody>
                  <a:tcPr marL="37783"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r>
              <a:tr h="206758">
                <a:tc vMerge="1">
                  <a:txBody>
                    <a:bodyPr/>
                    <a:lstStyle/>
                    <a:p>
                      <a:endParaRPr lang="zh-CN" altLang="en-US"/>
                    </a:p>
                  </a:txBody>
                  <a:tcPr/>
                </a:tc>
                <a:tc>
                  <a:txBody>
                    <a:bodyPr/>
                    <a:lstStyle/>
                    <a:p>
                      <a:pPr algn="l">
                        <a:spcAft>
                          <a:spcPts val="0"/>
                        </a:spcAft>
                      </a:pPr>
                      <a:r>
                        <a:rPr lang="zh-CN" sz="900" b="1" kern="0">
                          <a:solidFill>
                            <a:srgbClr val="000000"/>
                          </a:solidFill>
                          <a:effectLst/>
                          <a:latin typeface="Times New Roman" panose="02020603050405020304" pitchFamily="18" charset="0"/>
                          <a:ea typeface="黑体" panose="02010609060101010101" pitchFamily="49" charset="-122"/>
                        </a:rPr>
                        <a:t>质保监查</a:t>
                      </a:r>
                      <a:r>
                        <a:rPr lang="en-US" sz="900" b="1" kern="0">
                          <a:solidFill>
                            <a:srgbClr val="000000"/>
                          </a:solidFill>
                          <a:effectLst/>
                          <a:latin typeface="Times New Roman" panose="02020603050405020304" pitchFamily="18" charset="0"/>
                          <a:ea typeface="黑体" panose="02010609060101010101" pitchFamily="49" charset="-122"/>
                        </a:rPr>
                        <a:t>/</a:t>
                      </a:r>
                      <a:r>
                        <a:rPr lang="zh-CN" sz="900" b="1" kern="0">
                          <a:solidFill>
                            <a:srgbClr val="000000"/>
                          </a:solidFill>
                          <a:effectLst/>
                          <a:latin typeface="Times New Roman" panose="02020603050405020304" pitchFamily="18" charset="0"/>
                          <a:ea typeface="黑体" panose="02010609060101010101" pitchFamily="49" charset="-122"/>
                        </a:rPr>
                        <a:t>监督的有效性</a:t>
                      </a:r>
                      <a:endParaRPr lang="zh-CN" sz="800" kern="100">
                        <a:effectLst/>
                        <a:latin typeface="Times New Roman" panose="02020603050405020304" pitchFamily="18" charset="0"/>
                        <a:ea typeface="宋体" panose="02010600030101010101" pitchFamily="2" charset="-122"/>
                      </a:endParaRPr>
                    </a:p>
                  </a:txBody>
                  <a:tcPr marL="44611"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algn="l">
                        <a:spcAft>
                          <a:spcPts val="0"/>
                        </a:spcAft>
                      </a:pPr>
                      <a:r>
                        <a:rPr lang="en-US" sz="900" b="1" kern="0">
                          <a:solidFill>
                            <a:srgbClr val="000000"/>
                          </a:solidFill>
                          <a:effectLst/>
                          <a:latin typeface="黑体" panose="02010609060101010101" pitchFamily="49" charset="-122"/>
                          <a:ea typeface="宋体" panose="02010600030101010101" pitchFamily="2" charset="-122"/>
                        </a:rPr>
                        <a:t> </a:t>
                      </a:r>
                      <a:endParaRPr lang="zh-CN" sz="800" kern="100">
                        <a:effectLst/>
                        <a:latin typeface="Times New Roman" panose="02020603050405020304" pitchFamily="18" charset="0"/>
                        <a:ea typeface="宋体" panose="02010600030101010101" pitchFamily="2" charset="-122"/>
                      </a:endParaRPr>
                    </a:p>
                  </a:txBody>
                  <a:tcPr marL="35507" marR="49163"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c>
                  <a:txBody>
                    <a:bodyPr/>
                    <a:lstStyle/>
                    <a:p>
                      <a:pPr algn="ctr">
                        <a:spcAft>
                          <a:spcPts val="0"/>
                        </a:spcAft>
                      </a:pPr>
                      <a:r>
                        <a:rPr lang="en-US" sz="900" b="1" kern="0" dirty="0">
                          <a:solidFill>
                            <a:srgbClr val="000000"/>
                          </a:solidFill>
                          <a:effectLst/>
                          <a:latin typeface="黑体" panose="02010609060101010101" pitchFamily="49" charset="-122"/>
                          <a:ea typeface="宋体" panose="02010600030101010101" pitchFamily="2" charset="-122"/>
                        </a:rPr>
                        <a:t> </a:t>
                      </a:r>
                      <a:endParaRPr lang="zh-CN" sz="800" kern="100" dirty="0">
                        <a:effectLst/>
                        <a:latin typeface="Times New Roman" panose="02020603050405020304" pitchFamily="18" charset="0"/>
                        <a:ea typeface="宋体" panose="02010600030101010101" pitchFamily="2" charset="-122"/>
                      </a:endParaRPr>
                    </a:p>
                  </a:txBody>
                  <a:tcPr marL="37783" marR="49163"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chemeClr val="accent3">
                        <a:lumMod val="40000"/>
                        <a:lumOff val="60000"/>
                      </a:schemeClr>
                    </a:solidFill>
                  </a:tcPr>
                </a:tc>
              </a:tr>
            </a:tbl>
          </a:graphicData>
        </a:graphic>
      </p:graphicFrame>
      <p:sp>
        <p:nvSpPr>
          <p:cNvPr id="4" name="矩形 3"/>
          <p:cNvSpPr/>
          <p:nvPr/>
        </p:nvSpPr>
        <p:spPr>
          <a:xfrm>
            <a:off x="361514" y="1618746"/>
            <a:ext cx="1138453" cy="523220"/>
          </a:xfrm>
          <a:prstGeom prst="rect">
            <a:avLst/>
          </a:prstGeom>
        </p:spPr>
        <p:txBody>
          <a:bodyPr wrap="none">
            <a:spAutoFit/>
          </a:bodyPr>
          <a:lstStyle/>
          <a:p>
            <a:r>
              <a:rPr lang="zh-CN" altLang="en-US" sz="2800" b="1" dirty="0" smtClean="0">
                <a:latin typeface="+mn-ea"/>
                <a:ea typeface="+mn-ea"/>
              </a:rPr>
              <a:t>示例</a:t>
            </a:r>
            <a:r>
              <a:rPr lang="zh-CN" altLang="en-US" b="1" dirty="0" smtClean="0">
                <a:latin typeface="+mn-ea"/>
                <a:ea typeface="+mn-ea"/>
              </a:rPr>
              <a:t>：</a:t>
            </a:r>
            <a:endParaRPr lang="zh-CN" altLang="en-US" b="1" dirty="0">
              <a:latin typeface="+mn-ea"/>
              <a:ea typeface="+mn-ea"/>
            </a:endParaRPr>
          </a:p>
        </p:txBody>
      </p:sp>
    </p:spTree>
    <p:extLst>
      <p:ext uri="{BB962C8B-B14F-4D97-AF65-F5344CB8AC3E}">
        <p14:creationId xmlns:p14="http://schemas.microsoft.com/office/powerpoint/2010/main" val="2617103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18</a:t>
            </a:fld>
            <a:endParaRPr lang="zh-CN" altLang="en-US" dirty="0"/>
          </a:p>
        </p:txBody>
      </p:sp>
      <p:sp>
        <p:nvSpPr>
          <p:cNvPr id="5" name="矩形 4"/>
          <p:cNvSpPr/>
          <p:nvPr/>
        </p:nvSpPr>
        <p:spPr>
          <a:xfrm>
            <a:off x="361514" y="980728"/>
            <a:ext cx="7738878" cy="461665"/>
          </a:xfrm>
          <a:prstGeom prst="rect">
            <a:avLst/>
          </a:prstGeom>
          <a:solidFill>
            <a:srgbClr val="FFC000"/>
          </a:solidFill>
        </p:spPr>
        <p:txBody>
          <a:bodyPr wrap="square">
            <a:spAutoFit/>
          </a:bodyPr>
          <a:lstStyle/>
          <a:p>
            <a:r>
              <a:rPr lang="zh-CN" altLang="en-US" sz="2400" b="1" dirty="0" smtClean="0">
                <a:solidFill>
                  <a:srgbClr val="000000"/>
                </a:solidFill>
                <a:latin typeface="微软雅黑" panose="020B0503020204020204" pitchFamily="34" charset="-122"/>
                <a:ea typeface="微软雅黑" panose="020B0503020204020204" pitchFamily="34" charset="-122"/>
              </a:rPr>
              <a:t>实操要点二：提前提出委托其他评审</a:t>
            </a:r>
            <a:r>
              <a:rPr lang="zh-CN" altLang="en-US" sz="2400" b="1" dirty="0">
                <a:solidFill>
                  <a:srgbClr val="000000"/>
                </a:solidFill>
                <a:latin typeface="微软雅黑" panose="020B0503020204020204" pitchFamily="34" charset="-122"/>
                <a:ea typeface="微软雅黑" panose="020B0503020204020204" pitchFamily="34" charset="-122"/>
              </a:rPr>
              <a:t>专家</a:t>
            </a:r>
            <a:r>
              <a:rPr lang="zh-CN" altLang="en-US" sz="2400" b="1" dirty="0" smtClean="0">
                <a:solidFill>
                  <a:srgbClr val="000000"/>
                </a:solidFill>
                <a:latin typeface="微软雅黑" panose="020B0503020204020204" pitchFamily="34" charset="-122"/>
                <a:ea typeface="微软雅黑" panose="020B0503020204020204" pitchFamily="34" charset="-122"/>
              </a:rPr>
              <a:t>协助的内容</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4" name="矩形 3"/>
          <p:cNvSpPr/>
          <p:nvPr/>
        </p:nvSpPr>
        <p:spPr>
          <a:xfrm>
            <a:off x="611560" y="2086458"/>
            <a:ext cx="7704856" cy="4801314"/>
          </a:xfrm>
          <a:prstGeom prst="rect">
            <a:avLst/>
          </a:prstGeom>
        </p:spPr>
        <p:txBody>
          <a:bodyPr wrap="square">
            <a:spAutoFit/>
          </a:bodyPr>
          <a:lstStyle/>
          <a:p>
            <a:pPr algn="just">
              <a:spcAft>
                <a:spcPts val="0"/>
              </a:spcAft>
            </a:pPr>
            <a:r>
              <a:rPr lang="zh-CN" altLang="zh-CN" b="1" kern="100" dirty="0">
                <a:latin typeface="+mj-ea"/>
                <a:ea typeface="+mj-ea"/>
              </a:rPr>
              <a:t>各专业专家：</a:t>
            </a:r>
          </a:p>
          <a:p>
            <a:pPr algn="just">
              <a:spcAft>
                <a:spcPts val="0"/>
              </a:spcAft>
            </a:pPr>
            <a:r>
              <a:rPr lang="en-US" altLang="zh-CN" b="1" kern="100" dirty="0" smtClean="0">
                <a:latin typeface="+mj-ea"/>
                <a:ea typeface="+mj-ea"/>
              </a:rPr>
              <a:t>      </a:t>
            </a:r>
            <a:r>
              <a:rPr lang="zh-CN" altLang="zh-CN" b="1" kern="100" dirty="0" smtClean="0">
                <a:latin typeface="+mj-ea"/>
                <a:ea typeface="+mj-ea"/>
              </a:rPr>
              <a:t>根据</a:t>
            </a:r>
            <a:r>
              <a:rPr lang="zh-CN" altLang="zh-CN" b="1" kern="100" dirty="0">
                <a:latin typeface="+mj-ea"/>
                <a:ea typeface="+mj-ea"/>
              </a:rPr>
              <a:t>《机组质量保证条件评价及评分表》检查项目要求，在本专业评估检查的同时，也请关注质保相关问题：</a:t>
            </a:r>
          </a:p>
          <a:p>
            <a:pPr marL="342900" lvl="0" indent="-342900" algn="just">
              <a:spcAft>
                <a:spcPts val="0"/>
              </a:spcAft>
              <a:buFont typeface="+mj-lt"/>
              <a:buAutoNum type="arabicPeriod"/>
            </a:pPr>
            <a:r>
              <a:rPr lang="zh-CN" altLang="zh-CN" b="1" kern="100" dirty="0">
                <a:latin typeface="+mj-ea"/>
                <a:ea typeface="+mj-ea"/>
              </a:rPr>
              <a:t>管理程序、施工程序是否覆盖专业施工项目。即施工项目是否都有程序支持？</a:t>
            </a:r>
          </a:p>
          <a:p>
            <a:pPr marL="342900" lvl="0" indent="-342900" algn="just">
              <a:spcAft>
                <a:spcPts val="0"/>
              </a:spcAft>
              <a:buFont typeface="+mj-lt"/>
              <a:buAutoNum type="arabicPeriod"/>
            </a:pPr>
            <a:r>
              <a:rPr lang="zh-CN" altLang="zh-CN" b="1" kern="100" dirty="0">
                <a:latin typeface="+mj-ea"/>
                <a:ea typeface="+mj-ea"/>
              </a:rPr>
              <a:t>各专业施工现场质量管理的有效性，如：施工组织设计、施工方案、施工措施、风险防范措施等内容的针对性、可操作性，以及落实效果。</a:t>
            </a:r>
          </a:p>
          <a:p>
            <a:pPr marL="342900" lvl="0" indent="-342900" algn="just">
              <a:spcAft>
                <a:spcPts val="0"/>
              </a:spcAft>
              <a:buFont typeface="+mj-lt"/>
              <a:buAutoNum type="arabicPeriod"/>
            </a:pPr>
            <a:r>
              <a:rPr lang="zh-CN" altLang="zh-CN" b="1" kern="100" dirty="0">
                <a:latin typeface="+mj-ea"/>
                <a:ea typeface="+mj-ea"/>
              </a:rPr>
              <a:t>各专业质量风险管理的有效性、设计变更管理的有效性、不符合项管理的有效性。即高风险施工项目是否纳入风险管理范畴</a:t>
            </a:r>
            <a:r>
              <a:rPr lang="en-US" altLang="zh-CN" b="1" kern="100" dirty="0">
                <a:latin typeface="+mj-ea"/>
                <a:ea typeface="+mj-ea"/>
              </a:rPr>
              <a:t>?</a:t>
            </a:r>
            <a:r>
              <a:rPr lang="zh-CN" altLang="zh-CN" b="1" kern="100" dirty="0">
                <a:latin typeface="+mj-ea"/>
                <a:ea typeface="+mj-ea"/>
              </a:rPr>
              <a:t>涉及设计变更、不符合项的施工项目是否落实了相关要求</a:t>
            </a:r>
            <a:r>
              <a:rPr lang="en-US" altLang="zh-CN" b="1" kern="100" dirty="0">
                <a:latin typeface="+mj-ea"/>
                <a:ea typeface="+mj-ea"/>
              </a:rPr>
              <a:t>?</a:t>
            </a:r>
            <a:endParaRPr lang="zh-CN" altLang="zh-CN" b="1" kern="100" dirty="0">
              <a:latin typeface="+mj-ea"/>
              <a:ea typeface="+mj-ea"/>
            </a:endParaRPr>
          </a:p>
          <a:p>
            <a:pPr algn="just">
              <a:spcAft>
                <a:spcPts val="0"/>
              </a:spcAft>
            </a:pPr>
            <a:r>
              <a:rPr lang="en-US" altLang="zh-CN" b="1" kern="100" dirty="0">
                <a:latin typeface="+mj-ea"/>
                <a:ea typeface="+mj-ea"/>
              </a:rPr>
              <a:t>4</a:t>
            </a:r>
            <a:r>
              <a:rPr lang="zh-CN" altLang="zh-CN" b="1" kern="100" dirty="0">
                <a:latin typeface="+mj-ea"/>
                <a:ea typeface="+mj-ea"/>
              </a:rPr>
              <a:t>、各专业工程质量验收规范及施工工艺标准的时效性，即施工</a:t>
            </a:r>
            <a:r>
              <a:rPr lang="zh-CN" altLang="zh-CN" b="1" kern="100" dirty="0" smtClean="0">
                <a:latin typeface="+mj-ea"/>
                <a:ea typeface="+mj-ea"/>
              </a:rPr>
              <a:t>记录</a:t>
            </a:r>
            <a:r>
              <a:rPr lang="en-US" altLang="zh-CN" b="1" kern="100" dirty="0" smtClean="0">
                <a:latin typeface="+mj-ea"/>
                <a:ea typeface="+mj-ea"/>
              </a:rPr>
              <a:t>        </a:t>
            </a:r>
            <a:r>
              <a:rPr lang="zh-CN" altLang="zh-CN" b="1" kern="100" dirty="0" smtClean="0">
                <a:latin typeface="+mj-ea"/>
                <a:ea typeface="+mj-ea"/>
              </a:rPr>
              <a:t>中</a:t>
            </a:r>
            <a:r>
              <a:rPr lang="zh-CN" altLang="zh-CN" b="1" kern="100" dirty="0">
                <a:latin typeface="+mj-ea"/>
                <a:ea typeface="+mj-ea"/>
              </a:rPr>
              <a:t>依据标准是否是当时最新标准</a:t>
            </a:r>
            <a:r>
              <a:rPr lang="zh-CN" altLang="zh-CN" b="1" kern="100" dirty="0" smtClean="0">
                <a:latin typeface="+mj-ea"/>
                <a:ea typeface="+mj-ea"/>
              </a:rPr>
              <a:t>。</a:t>
            </a:r>
            <a:endParaRPr lang="en-US" altLang="zh-CN" b="1" kern="100" dirty="0" smtClean="0">
              <a:latin typeface="+mj-ea"/>
              <a:ea typeface="+mj-ea"/>
            </a:endParaRPr>
          </a:p>
          <a:p>
            <a:pPr algn="just">
              <a:spcAft>
                <a:spcPts val="0"/>
              </a:spcAft>
            </a:pPr>
            <a:endParaRPr lang="zh-CN" altLang="zh-CN" b="1" kern="100" dirty="0">
              <a:latin typeface="+mj-ea"/>
              <a:ea typeface="+mj-ea"/>
            </a:endParaRPr>
          </a:p>
          <a:p>
            <a:pPr marL="228600" indent="266700" algn="just">
              <a:spcAft>
                <a:spcPts val="0"/>
              </a:spcAft>
            </a:pPr>
            <a:r>
              <a:rPr lang="en-US" altLang="zh-CN" b="1" kern="100" dirty="0">
                <a:latin typeface="+mj-ea"/>
                <a:ea typeface="+mj-ea"/>
              </a:rPr>
              <a:t> </a:t>
            </a:r>
            <a:endParaRPr lang="zh-CN" altLang="zh-CN" b="1" kern="100" dirty="0">
              <a:latin typeface="+mj-ea"/>
              <a:ea typeface="+mj-ea"/>
            </a:endParaRPr>
          </a:p>
          <a:p>
            <a:pPr marL="228600" indent="266700" algn="just">
              <a:spcAft>
                <a:spcPts val="0"/>
              </a:spcAft>
            </a:pPr>
            <a:r>
              <a:rPr lang="en-US" altLang="zh-CN" b="1" kern="100" dirty="0" smtClean="0">
                <a:latin typeface="+mj-ea"/>
                <a:ea typeface="+mj-ea"/>
              </a:rPr>
              <a:t>                                                  </a:t>
            </a:r>
            <a:r>
              <a:rPr lang="zh-CN" altLang="zh-CN" b="1" kern="100" dirty="0" smtClean="0">
                <a:latin typeface="+mj-ea"/>
                <a:ea typeface="+mj-ea"/>
              </a:rPr>
              <a:t>谢谢</a:t>
            </a:r>
            <a:endParaRPr lang="en-US" altLang="zh-CN" b="1" kern="100" dirty="0" smtClean="0">
              <a:latin typeface="+mj-ea"/>
              <a:ea typeface="+mj-ea"/>
            </a:endParaRPr>
          </a:p>
          <a:p>
            <a:pPr marL="228600" indent="266700" algn="just">
              <a:spcAft>
                <a:spcPts val="0"/>
              </a:spcAft>
            </a:pPr>
            <a:r>
              <a:rPr lang="en-US" altLang="zh-CN" b="1" kern="100" dirty="0">
                <a:latin typeface="+mj-ea"/>
                <a:ea typeface="+mj-ea"/>
              </a:rPr>
              <a:t> </a:t>
            </a:r>
            <a:r>
              <a:rPr lang="en-US" altLang="zh-CN" b="1" kern="100" dirty="0" smtClean="0">
                <a:latin typeface="+mj-ea"/>
                <a:ea typeface="+mj-ea"/>
              </a:rPr>
              <a:t>                                                                  </a:t>
            </a:r>
          </a:p>
          <a:p>
            <a:pPr marL="228600" indent="266700" algn="just">
              <a:spcAft>
                <a:spcPts val="0"/>
              </a:spcAft>
            </a:pPr>
            <a:r>
              <a:rPr lang="en-US" altLang="zh-CN" b="1" kern="100" dirty="0">
                <a:latin typeface="+mj-ea"/>
                <a:ea typeface="+mj-ea"/>
              </a:rPr>
              <a:t> </a:t>
            </a:r>
            <a:r>
              <a:rPr lang="en-US" altLang="zh-CN" b="1" kern="100" dirty="0" smtClean="0">
                <a:latin typeface="+mj-ea"/>
                <a:ea typeface="+mj-ea"/>
              </a:rPr>
              <a:t>                                                                                             </a:t>
            </a:r>
            <a:endParaRPr lang="zh-CN" altLang="zh-CN" b="1" kern="100" dirty="0">
              <a:latin typeface="+mj-ea"/>
              <a:ea typeface="+mj-ea"/>
            </a:endParaRPr>
          </a:p>
        </p:txBody>
      </p:sp>
      <p:sp>
        <p:nvSpPr>
          <p:cNvPr id="6" name="矩形 5"/>
          <p:cNvSpPr/>
          <p:nvPr/>
        </p:nvSpPr>
        <p:spPr>
          <a:xfrm>
            <a:off x="362420" y="1502815"/>
            <a:ext cx="1138453" cy="523220"/>
          </a:xfrm>
          <a:prstGeom prst="rect">
            <a:avLst/>
          </a:prstGeom>
        </p:spPr>
        <p:txBody>
          <a:bodyPr wrap="none">
            <a:spAutoFit/>
          </a:bodyPr>
          <a:lstStyle/>
          <a:p>
            <a:r>
              <a:rPr lang="zh-CN" altLang="en-US" sz="2800" b="1" dirty="0" smtClean="0">
                <a:latin typeface="+mn-ea"/>
                <a:ea typeface="+mn-ea"/>
              </a:rPr>
              <a:t>示例</a:t>
            </a:r>
            <a:r>
              <a:rPr lang="zh-CN" altLang="en-US" b="1" dirty="0" smtClean="0">
                <a:latin typeface="+mn-ea"/>
                <a:ea typeface="+mn-ea"/>
              </a:rPr>
              <a:t>：</a:t>
            </a:r>
            <a:endParaRPr lang="zh-CN" altLang="en-US" b="1" dirty="0">
              <a:latin typeface="+mn-ea"/>
              <a:ea typeface="+mn-ea"/>
            </a:endParaRPr>
          </a:p>
        </p:txBody>
      </p:sp>
    </p:spTree>
    <p:extLst>
      <p:ext uri="{BB962C8B-B14F-4D97-AF65-F5344CB8AC3E}">
        <p14:creationId xmlns:p14="http://schemas.microsoft.com/office/powerpoint/2010/main" val="1348979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19</a:t>
            </a:fld>
            <a:endParaRPr lang="zh-CN" altLang="en-US" dirty="0"/>
          </a:p>
        </p:txBody>
      </p:sp>
      <p:sp>
        <p:nvSpPr>
          <p:cNvPr id="5" name="矩形 4"/>
          <p:cNvSpPr/>
          <p:nvPr/>
        </p:nvSpPr>
        <p:spPr>
          <a:xfrm>
            <a:off x="361514" y="980728"/>
            <a:ext cx="6802774" cy="461665"/>
          </a:xfrm>
          <a:prstGeom prst="rect">
            <a:avLst/>
          </a:prstGeom>
          <a:solidFill>
            <a:srgbClr val="FFC000"/>
          </a:solidFill>
        </p:spPr>
        <p:txBody>
          <a:bodyPr wrap="square">
            <a:spAutoFit/>
          </a:bodyPr>
          <a:lstStyle/>
          <a:p>
            <a:r>
              <a:rPr lang="zh-CN" altLang="en-US" sz="2400" b="1" dirty="0" smtClean="0">
                <a:solidFill>
                  <a:srgbClr val="000000"/>
                </a:solidFill>
                <a:latin typeface="微软雅黑" panose="020B0503020204020204" pitchFamily="34" charset="-122"/>
                <a:ea typeface="微软雅黑" panose="020B0503020204020204" pitchFamily="34" charset="-122"/>
              </a:rPr>
              <a:t>实操要点三：重视人员访谈</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649546" y="1556792"/>
            <a:ext cx="7882894" cy="5078313"/>
          </a:xfrm>
          <a:prstGeom prst="rect">
            <a:avLst/>
          </a:prstGeom>
          <a:noFill/>
        </p:spPr>
        <p:txBody>
          <a:bodyPr wrap="square" rtlCol="0">
            <a:spAutoFit/>
          </a:bodyPr>
          <a:lstStyle>
            <a:defPPr>
              <a:defRPr lang="zh-CN"/>
            </a:defPPr>
            <a:lvl1pPr>
              <a:lnSpc>
                <a:spcPct val="150000"/>
              </a:lnSpc>
              <a:defRPr b="1"/>
            </a:lvl1pPr>
          </a:lstStyle>
          <a:p>
            <a:r>
              <a:rPr lang="en-US" altLang="zh-CN" dirty="0" smtClean="0">
                <a:solidFill>
                  <a:srgbClr val="C00000"/>
                </a:solidFill>
                <a:latin typeface="微软雅黑" panose="020B0503020204020204" pitchFamily="34" charset="-122"/>
                <a:ea typeface="微软雅黑" panose="020B0503020204020204" pitchFamily="34" charset="-122"/>
              </a:rPr>
              <a:t>1</a:t>
            </a:r>
            <a:r>
              <a:rPr lang="zh-CN" altLang="en-US" dirty="0" smtClean="0">
                <a:solidFill>
                  <a:srgbClr val="C00000"/>
                </a:solidFill>
                <a:latin typeface="微软雅黑" panose="020B0503020204020204" pitchFamily="34" charset="-122"/>
                <a:ea typeface="微软雅黑" panose="020B0503020204020204" pitchFamily="34" charset="-122"/>
              </a:rPr>
              <a:t>、人员访谈的时机。</a:t>
            </a:r>
            <a:endParaRPr lang="en-US" altLang="zh-CN" dirty="0" smtClean="0">
              <a:solidFill>
                <a:srgbClr val="00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最好在文件检查前就开展，目的是通过访谈，观察评估领域的组织管理、管理流程、工作计划及其实施情况、存在的问题。</a:t>
            </a:r>
            <a:endParaRPr lang="en-US" altLang="zh-CN" dirty="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在文件检查和现场观察过程中也可进行人员访谈，目的是对观察到的问题进行追踪，以进一步发现事实。就观察发现的事实进行确认，并发现问题的原因。</a:t>
            </a:r>
            <a:endParaRPr lang="en-US" altLang="zh-CN" dirty="0">
              <a:latin typeface="微软雅黑" panose="020B0503020204020204" pitchFamily="34" charset="-122"/>
              <a:ea typeface="微软雅黑" panose="020B0503020204020204" pitchFamily="34" charset="-122"/>
            </a:endParaRPr>
          </a:p>
          <a:p>
            <a:r>
              <a:rPr lang="en-US" altLang="zh-CN" dirty="0">
                <a:solidFill>
                  <a:srgbClr val="C00000"/>
                </a:solidFill>
                <a:latin typeface="微软雅黑" panose="020B0503020204020204" pitchFamily="34" charset="-122"/>
                <a:ea typeface="微软雅黑" panose="020B0503020204020204" pitchFamily="34" charset="-122"/>
              </a:rPr>
              <a:t>2</a:t>
            </a:r>
            <a:r>
              <a:rPr lang="zh-CN" altLang="en-US" dirty="0">
                <a:solidFill>
                  <a:srgbClr val="C00000"/>
                </a:solidFill>
                <a:latin typeface="微软雅黑" panose="020B0503020204020204" pitchFamily="34" charset="-122"/>
                <a:ea typeface="微软雅黑" panose="020B0503020204020204" pitchFamily="34" charset="-122"/>
              </a:rPr>
              <a:t>、人员访谈的技巧</a:t>
            </a:r>
            <a:endParaRPr lang="en-US" altLang="zh-CN" dirty="0">
              <a:solidFill>
                <a:srgbClr val="C0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所提问题清晰、准确</a:t>
            </a: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不要居高临下。保持中立。</a:t>
            </a: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使用中性问题，不使用引导式问题。</a:t>
            </a: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等待回答－－停顿一下</a:t>
            </a:r>
          </a:p>
          <a:p>
            <a:pPr marL="285750" indent="-285750">
              <a:buFont typeface="Wingdings" panose="05000000000000000000" pitchFamily="2" charset="2"/>
              <a:buChar char="u"/>
            </a:pPr>
            <a:r>
              <a:rPr lang="zh-CN" altLang="en-US" dirty="0">
                <a:latin typeface="微软雅黑" panose="020B0503020204020204" pitchFamily="34" charset="-122"/>
                <a:ea typeface="微软雅黑" panose="020B0503020204020204" pitchFamily="34" charset="-122"/>
              </a:rPr>
              <a:t>对重要回答进行复述</a:t>
            </a:r>
          </a:p>
        </p:txBody>
      </p:sp>
    </p:spTree>
    <p:extLst>
      <p:ext uri="{BB962C8B-B14F-4D97-AF65-F5344CB8AC3E}">
        <p14:creationId xmlns:p14="http://schemas.microsoft.com/office/powerpoint/2010/main" val="2580538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7DF53535-33FC-4230-83FF-F7793D3C66AD}" type="slidenum">
              <a:rPr lang="zh-CN" altLang="en-US" smtClean="0"/>
              <a:pPr>
                <a:defRPr/>
              </a:pPr>
              <a:t>2</a:t>
            </a:fld>
            <a:endParaRPr lang="en-US" altLang="zh-CN"/>
          </a:p>
        </p:txBody>
      </p:sp>
      <p:sp>
        <p:nvSpPr>
          <p:cNvPr id="4" name="Line 2"/>
          <p:cNvSpPr>
            <a:spLocks noChangeShapeType="1"/>
          </p:cNvSpPr>
          <p:nvPr/>
        </p:nvSpPr>
        <p:spPr bwMode="auto">
          <a:xfrm>
            <a:off x="2335312" y="3384699"/>
            <a:ext cx="5094288" cy="1588"/>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 name="Line 4"/>
          <p:cNvSpPr>
            <a:spLocks noChangeShapeType="1"/>
          </p:cNvSpPr>
          <p:nvPr/>
        </p:nvSpPr>
        <p:spPr bwMode="auto">
          <a:xfrm>
            <a:off x="2359125" y="2498874"/>
            <a:ext cx="5094287" cy="1588"/>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Line 5"/>
          <p:cNvSpPr>
            <a:spLocks noChangeShapeType="1"/>
          </p:cNvSpPr>
          <p:nvPr/>
        </p:nvSpPr>
        <p:spPr bwMode="auto">
          <a:xfrm>
            <a:off x="2359125" y="4305449"/>
            <a:ext cx="5094287" cy="1588"/>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 name="Group 6"/>
          <p:cNvGrpSpPr>
            <a:grpSpLocks/>
          </p:cNvGrpSpPr>
          <p:nvPr/>
        </p:nvGrpSpPr>
        <p:grpSpPr bwMode="auto">
          <a:xfrm>
            <a:off x="1979712" y="1844824"/>
            <a:ext cx="679450" cy="685800"/>
            <a:chOff x="624" y="1536"/>
            <a:chExt cx="1251" cy="1256"/>
          </a:xfrm>
        </p:grpSpPr>
        <p:sp>
          <p:nvSpPr>
            <p:cNvPr id="9" name="Oval 7"/>
            <p:cNvSpPr>
              <a:spLocks noChangeArrowheads="1"/>
            </p:cNvSpPr>
            <p:nvPr/>
          </p:nvSpPr>
          <p:spPr bwMode="gray">
            <a:xfrm>
              <a:off x="624" y="1536"/>
              <a:ext cx="1251" cy="1256"/>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0" name="Oval 8"/>
            <p:cNvSpPr>
              <a:spLocks noChangeArrowheads="1"/>
            </p:cNvSpPr>
            <p:nvPr/>
          </p:nvSpPr>
          <p:spPr bwMode="gray">
            <a:xfrm>
              <a:off x="624" y="1536"/>
              <a:ext cx="1251" cy="1256"/>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11" name="Oval 9"/>
            <p:cNvSpPr>
              <a:spLocks noChangeArrowheads="1"/>
            </p:cNvSpPr>
            <p:nvPr/>
          </p:nvSpPr>
          <p:spPr bwMode="gray">
            <a:xfrm>
              <a:off x="706" y="1618"/>
              <a:ext cx="1087" cy="1092"/>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2" name="Oval 10"/>
            <p:cNvSpPr>
              <a:spLocks noChangeArrowheads="1"/>
            </p:cNvSpPr>
            <p:nvPr/>
          </p:nvSpPr>
          <p:spPr bwMode="gray">
            <a:xfrm>
              <a:off x="707" y="1620"/>
              <a:ext cx="1087" cy="1092"/>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13" name="Oval 11"/>
            <p:cNvSpPr>
              <a:spLocks noChangeArrowheads="1"/>
            </p:cNvSpPr>
            <p:nvPr/>
          </p:nvSpPr>
          <p:spPr bwMode="gray">
            <a:xfrm>
              <a:off x="760" y="1673"/>
              <a:ext cx="979" cy="983"/>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14" name="Group 12"/>
            <p:cNvGrpSpPr>
              <a:grpSpLocks/>
            </p:cNvGrpSpPr>
            <p:nvPr/>
          </p:nvGrpSpPr>
          <p:grpSpPr bwMode="auto">
            <a:xfrm>
              <a:off x="776" y="1687"/>
              <a:ext cx="947" cy="952"/>
              <a:chOff x="4166" y="1706"/>
              <a:chExt cx="1252" cy="1252"/>
            </a:xfrm>
          </p:grpSpPr>
          <p:sp>
            <p:nvSpPr>
              <p:cNvPr id="15" name="Oval 13"/>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6" name="Oval 14"/>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7" name="Oval 15"/>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8" name="Oval 16"/>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grpSp>
        <p:nvGrpSpPr>
          <p:cNvPr id="19" name="Group 17"/>
          <p:cNvGrpSpPr>
            <a:grpSpLocks/>
          </p:cNvGrpSpPr>
          <p:nvPr/>
        </p:nvGrpSpPr>
        <p:grpSpPr bwMode="auto">
          <a:xfrm>
            <a:off x="1973362" y="2706837"/>
            <a:ext cx="682625" cy="690562"/>
            <a:chOff x="1248" y="1488"/>
            <a:chExt cx="821" cy="829"/>
          </a:xfrm>
        </p:grpSpPr>
        <p:sp>
          <p:nvSpPr>
            <p:cNvPr id="20" name="Oval 18"/>
            <p:cNvSpPr>
              <a:spLocks noChangeArrowheads="1"/>
            </p:cNvSpPr>
            <p:nvPr/>
          </p:nvSpPr>
          <p:spPr bwMode="gray">
            <a:xfrm>
              <a:off x="1248" y="1488"/>
              <a:ext cx="821" cy="829"/>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1" name="Oval 19"/>
            <p:cNvSpPr>
              <a:spLocks noChangeArrowheads="1"/>
            </p:cNvSpPr>
            <p:nvPr/>
          </p:nvSpPr>
          <p:spPr bwMode="gray">
            <a:xfrm>
              <a:off x="1248" y="1488"/>
              <a:ext cx="821" cy="829"/>
            </a:xfrm>
            <a:prstGeom prst="ellipse">
              <a:avLst/>
            </a:prstGeom>
            <a:gradFill rotWithShape="1">
              <a:gsLst>
                <a:gs pos="0">
                  <a:schemeClr val="accent1">
                    <a:alpha val="32001"/>
                  </a:schemeClr>
                </a:gs>
                <a:gs pos="100000">
                  <a:schemeClr val="accent1">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22" name="Oval 20"/>
            <p:cNvSpPr>
              <a:spLocks noChangeArrowheads="1"/>
            </p:cNvSpPr>
            <p:nvPr/>
          </p:nvSpPr>
          <p:spPr bwMode="gray">
            <a:xfrm>
              <a:off x="1302" y="1542"/>
              <a:ext cx="713" cy="721"/>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3" name="Oval 21"/>
            <p:cNvSpPr>
              <a:spLocks noChangeArrowheads="1"/>
            </p:cNvSpPr>
            <p:nvPr/>
          </p:nvSpPr>
          <p:spPr bwMode="gray">
            <a:xfrm>
              <a:off x="1304" y="1542"/>
              <a:ext cx="714" cy="721"/>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4" name="Oval 22"/>
            <p:cNvSpPr>
              <a:spLocks noChangeArrowheads="1"/>
            </p:cNvSpPr>
            <p:nvPr/>
          </p:nvSpPr>
          <p:spPr bwMode="gray">
            <a:xfrm>
              <a:off x="1337" y="1578"/>
              <a:ext cx="643" cy="649"/>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25" name="Group 23"/>
            <p:cNvGrpSpPr>
              <a:grpSpLocks/>
            </p:cNvGrpSpPr>
            <p:nvPr/>
          </p:nvGrpSpPr>
          <p:grpSpPr bwMode="auto">
            <a:xfrm>
              <a:off x="1348" y="1588"/>
              <a:ext cx="621" cy="628"/>
              <a:chOff x="4166" y="1706"/>
              <a:chExt cx="1252" cy="1252"/>
            </a:xfrm>
          </p:grpSpPr>
          <p:sp>
            <p:nvSpPr>
              <p:cNvPr id="26" name="Oval 2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7" name="Oval 2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8" name="Oval 2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9" name="Oval 2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grpSp>
        <p:nvGrpSpPr>
          <p:cNvPr id="30" name="Group 28"/>
          <p:cNvGrpSpPr>
            <a:grpSpLocks/>
          </p:cNvGrpSpPr>
          <p:nvPr/>
        </p:nvGrpSpPr>
        <p:grpSpPr bwMode="auto">
          <a:xfrm>
            <a:off x="1979712" y="3694262"/>
            <a:ext cx="679450" cy="685800"/>
            <a:chOff x="624" y="1536"/>
            <a:chExt cx="1251" cy="1256"/>
          </a:xfrm>
        </p:grpSpPr>
        <p:sp>
          <p:nvSpPr>
            <p:cNvPr id="31" name="Oval 29"/>
            <p:cNvSpPr>
              <a:spLocks noChangeArrowheads="1"/>
            </p:cNvSpPr>
            <p:nvPr/>
          </p:nvSpPr>
          <p:spPr bwMode="gray">
            <a:xfrm>
              <a:off x="624" y="1536"/>
              <a:ext cx="1251" cy="1256"/>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32" name="Oval 30"/>
            <p:cNvSpPr>
              <a:spLocks noChangeArrowheads="1"/>
            </p:cNvSpPr>
            <p:nvPr/>
          </p:nvSpPr>
          <p:spPr bwMode="gray">
            <a:xfrm>
              <a:off x="624" y="1536"/>
              <a:ext cx="1251" cy="1256"/>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33" name="Oval 31"/>
            <p:cNvSpPr>
              <a:spLocks noChangeArrowheads="1"/>
            </p:cNvSpPr>
            <p:nvPr/>
          </p:nvSpPr>
          <p:spPr bwMode="gray">
            <a:xfrm>
              <a:off x="706" y="1618"/>
              <a:ext cx="1087" cy="1092"/>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34" name="Oval 32"/>
            <p:cNvSpPr>
              <a:spLocks noChangeArrowheads="1"/>
            </p:cNvSpPr>
            <p:nvPr/>
          </p:nvSpPr>
          <p:spPr bwMode="gray">
            <a:xfrm>
              <a:off x="707" y="1620"/>
              <a:ext cx="1087" cy="1092"/>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35" name="Oval 33"/>
            <p:cNvSpPr>
              <a:spLocks noChangeArrowheads="1"/>
            </p:cNvSpPr>
            <p:nvPr/>
          </p:nvSpPr>
          <p:spPr bwMode="gray">
            <a:xfrm>
              <a:off x="760" y="1673"/>
              <a:ext cx="979" cy="983"/>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36" name="Group 34"/>
            <p:cNvGrpSpPr>
              <a:grpSpLocks/>
            </p:cNvGrpSpPr>
            <p:nvPr/>
          </p:nvGrpSpPr>
          <p:grpSpPr bwMode="auto">
            <a:xfrm>
              <a:off x="776" y="1687"/>
              <a:ext cx="947" cy="952"/>
              <a:chOff x="4166" y="1706"/>
              <a:chExt cx="1252" cy="1252"/>
            </a:xfrm>
          </p:grpSpPr>
          <p:sp>
            <p:nvSpPr>
              <p:cNvPr id="37" name="Oval 35"/>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8" name="Oval 36"/>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9" name="Oval 37"/>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0" name="Oval 38"/>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sp>
        <p:nvSpPr>
          <p:cNvPr id="52" name="Text Box 50"/>
          <p:cNvSpPr txBox="1">
            <a:spLocks noChangeArrowheads="1"/>
          </p:cNvSpPr>
          <p:nvPr/>
        </p:nvSpPr>
        <p:spPr bwMode="auto">
          <a:xfrm>
            <a:off x="2132112" y="1951187"/>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400" b="1" dirty="0">
                <a:solidFill>
                  <a:srgbClr val="080808"/>
                </a:solidFill>
                <a:ea typeface="宋体" charset="-122"/>
              </a:rPr>
              <a:t>1</a:t>
            </a:r>
          </a:p>
        </p:txBody>
      </p:sp>
      <p:sp>
        <p:nvSpPr>
          <p:cNvPr id="53" name="Text Box 51"/>
          <p:cNvSpPr txBox="1">
            <a:spLocks noChangeArrowheads="1"/>
          </p:cNvSpPr>
          <p:nvPr/>
        </p:nvSpPr>
        <p:spPr bwMode="auto">
          <a:xfrm>
            <a:off x="2132112" y="2810024"/>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400" b="1">
                <a:solidFill>
                  <a:srgbClr val="080808"/>
                </a:solidFill>
                <a:ea typeface="宋体" charset="-122"/>
              </a:rPr>
              <a:t>2</a:t>
            </a:r>
          </a:p>
        </p:txBody>
      </p:sp>
      <p:sp>
        <p:nvSpPr>
          <p:cNvPr id="54" name="Text Box 52"/>
          <p:cNvSpPr txBox="1">
            <a:spLocks noChangeArrowheads="1"/>
          </p:cNvSpPr>
          <p:nvPr/>
        </p:nvSpPr>
        <p:spPr bwMode="auto">
          <a:xfrm>
            <a:off x="2132112" y="3810149"/>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400" b="1" dirty="0">
                <a:solidFill>
                  <a:srgbClr val="080808"/>
                </a:solidFill>
                <a:ea typeface="宋体" charset="-122"/>
              </a:rPr>
              <a:t>3</a:t>
            </a:r>
          </a:p>
        </p:txBody>
      </p:sp>
      <p:sp>
        <p:nvSpPr>
          <p:cNvPr id="56" name="Rectangle 54"/>
          <p:cNvSpPr>
            <a:spLocks noChangeArrowheads="1"/>
          </p:cNvSpPr>
          <p:nvPr/>
        </p:nvSpPr>
        <p:spPr bwMode="auto">
          <a:xfrm>
            <a:off x="2665512" y="1921024"/>
            <a:ext cx="4419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smtClean="0">
                <a:solidFill>
                  <a:schemeClr val="tx2"/>
                </a:solidFill>
                <a:ea typeface="宋体" charset="-122"/>
              </a:rPr>
              <a:t>工作职责</a:t>
            </a:r>
            <a:endParaRPr lang="en-US" altLang="zh-CN" sz="2400" b="1" dirty="0">
              <a:solidFill>
                <a:schemeClr val="tx2"/>
              </a:solidFill>
              <a:ea typeface="宋体" charset="-122"/>
            </a:endParaRPr>
          </a:p>
        </p:txBody>
      </p:sp>
      <p:sp>
        <p:nvSpPr>
          <p:cNvPr id="57" name="Rectangle 55"/>
          <p:cNvSpPr>
            <a:spLocks noChangeArrowheads="1"/>
          </p:cNvSpPr>
          <p:nvPr/>
        </p:nvSpPr>
        <p:spPr bwMode="auto">
          <a:xfrm>
            <a:off x="2665512" y="2803674"/>
            <a:ext cx="441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smtClean="0">
                <a:solidFill>
                  <a:schemeClr val="tx2"/>
                </a:solidFill>
                <a:ea typeface="宋体" charset="-122"/>
              </a:rPr>
              <a:t>评价要求</a:t>
            </a:r>
            <a:endParaRPr lang="en-US" altLang="zh-CN" sz="2400" b="1" dirty="0">
              <a:solidFill>
                <a:schemeClr val="tx2"/>
              </a:solidFill>
              <a:ea typeface="宋体" charset="-122"/>
            </a:endParaRPr>
          </a:p>
        </p:txBody>
      </p:sp>
      <p:sp>
        <p:nvSpPr>
          <p:cNvPr id="58" name="Rectangle 56"/>
          <p:cNvSpPr>
            <a:spLocks noChangeArrowheads="1"/>
          </p:cNvSpPr>
          <p:nvPr/>
        </p:nvSpPr>
        <p:spPr bwMode="auto">
          <a:xfrm>
            <a:off x="2665512" y="3748237"/>
            <a:ext cx="441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smtClean="0">
                <a:solidFill>
                  <a:schemeClr val="tx2"/>
                </a:solidFill>
                <a:ea typeface="宋体" charset="-122"/>
              </a:rPr>
              <a:t>评价方法</a:t>
            </a:r>
            <a:endParaRPr lang="en-US" altLang="zh-CN" sz="2400" b="1" dirty="0">
              <a:solidFill>
                <a:schemeClr val="tx2"/>
              </a:solidFill>
              <a:ea typeface="宋体" charset="-122"/>
            </a:endParaRPr>
          </a:p>
        </p:txBody>
      </p:sp>
      <p:sp>
        <p:nvSpPr>
          <p:cNvPr id="2" name="TextBox 1"/>
          <p:cNvSpPr txBox="1"/>
          <p:nvPr/>
        </p:nvSpPr>
        <p:spPr>
          <a:xfrm>
            <a:off x="2915816" y="703749"/>
            <a:ext cx="331236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zh-CN"/>
            </a:defPPr>
            <a:lvl1pPr algn="ctr">
              <a:defRPr sz="2400" b="1">
                <a:solidFill>
                  <a:schemeClr val="tx2"/>
                </a:solidFill>
                <a:ea typeface="宋体" charset="-122"/>
              </a:defRPr>
            </a:lvl1pPr>
          </a:lstStyle>
          <a:p>
            <a:r>
              <a:rPr lang="zh-CN" altLang="en-US" sz="4400" dirty="0" smtClean="0"/>
              <a:t>目   录</a:t>
            </a:r>
            <a:endParaRPr lang="zh-CN" altLang="en-US" sz="4400" dirty="0"/>
          </a:p>
        </p:txBody>
      </p:sp>
      <p:sp>
        <p:nvSpPr>
          <p:cNvPr id="63" name="Line 5"/>
          <p:cNvSpPr>
            <a:spLocks noChangeShapeType="1"/>
          </p:cNvSpPr>
          <p:nvPr/>
        </p:nvSpPr>
        <p:spPr bwMode="auto">
          <a:xfrm>
            <a:off x="2395034" y="5254747"/>
            <a:ext cx="5094287" cy="1588"/>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4" name="Group 28"/>
          <p:cNvGrpSpPr>
            <a:grpSpLocks/>
          </p:cNvGrpSpPr>
          <p:nvPr/>
        </p:nvGrpSpPr>
        <p:grpSpPr bwMode="auto">
          <a:xfrm>
            <a:off x="2015621" y="4643560"/>
            <a:ext cx="679450" cy="685800"/>
            <a:chOff x="624" y="1536"/>
            <a:chExt cx="1251" cy="1256"/>
          </a:xfrm>
        </p:grpSpPr>
        <p:sp>
          <p:nvSpPr>
            <p:cNvPr id="65" name="Oval 29"/>
            <p:cNvSpPr>
              <a:spLocks noChangeArrowheads="1"/>
            </p:cNvSpPr>
            <p:nvPr/>
          </p:nvSpPr>
          <p:spPr bwMode="gray">
            <a:xfrm>
              <a:off x="624" y="1536"/>
              <a:ext cx="1251" cy="1256"/>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66" name="Oval 30"/>
            <p:cNvSpPr>
              <a:spLocks noChangeArrowheads="1"/>
            </p:cNvSpPr>
            <p:nvPr/>
          </p:nvSpPr>
          <p:spPr bwMode="gray">
            <a:xfrm>
              <a:off x="624" y="1536"/>
              <a:ext cx="1251" cy="1256"/>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67" name="Oval 31"/>
            <p:cNvSpPr>
              <a:spLocks noChangeArrowheads="1"/>
            </p:cNvSpPr>
            <p:nvPr/>
          </p:nvSpPr>
          <p:spPr bwMode="gray">
            <a:xfrm>
              <a:off x="706" y="1618"/>
              <a:ext cx="1087" cy="1092"/>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68" name="Oval 32"/>
            <p:cNvSpPr>
              <a:spLocks noChangeArrowheads="1"/>
            </p:cNvSpPr>
            <p:nvPr/>
          </p:nvSpPr>
          <p:spPr bwMode="gray">
            <a:xfrm>
              <a:off x="707" y="1620"/>
              <a:ext cx="1087" cy="1092"/>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69" name="Oval 33"/>
            <p:cNvSpPr>
              <a:spLocks noChangeArrowheads="1"/>
            </p:cNvSpPr>
            <p:nvPr/>
          </p:nvSpPr>
          <p:spPr bwMode="gray">
            <a:xfrm>
              <a:off x="760" y="1673"/>
              <a:ext cx="979" cy="983"/>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70" name="Group 34"/>
            <p:cNvGrpSpPr>
              <a:grpSpLocks/>
            </p:cNvGrpSpPr>
            <p:nvPr/>
          </p:nvGrpSpPr>
          <p:grpSpPr bwMode="auto">
            <a:xfrm>
              <a:off x="776" y="1687"/>
              <a:ext cx="947" cy="952"/>
              <a:chOff x="4166" y="1706"/>
              <a:chExt cx="1252" cy="1252"/>
            </a:xfrm>
          </p:grpSpPr>
          <p:sp>
            <p:nvSpPr>
              <p:cNvPr id="71" name="Oval 35"/>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2" name="Oval 36"/>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3" name="Oval 37"/>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4" name="Oval 38"/>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sp>
        <p:nvSpPr>
          <p:cNvPr id="75" name="Text Box 52"/>
          <p:cNvSpPr txBox="1">
            <a:spLocks noChangeArrowheads="1"/>
          </p:cNvSpPr>
          <p:nvPr/>
        </p:nvSpPr>
        <p:spPr bwMode="auto">
          <a:xfrm>
            <a:off x="2168021" y="4759447"/>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400" b="1" dirty="0" smtClean="0">
                <a:solidFill>
                  <a:srgbClr val="080808"/>
                </a:solidFill>
                <a:ea typeface="宋体" charset="-122"/>
              </a:rPr>
              <a:t>4</a:t>
            </a:r>
            <a:endParaRPr lang="en-US" altLang="zh-CN" sz="2400" b="1" dirty="0">
              <a:solidFill>
                <a:srgbClr val="080808"/>
              </a:solidFill>
              <a:ea typeface="宋体" charset="-122"/>
            </a:endParaRPr>
          </a:p>
        </p:txBody>
      </p:sp>
      <p:sp>
        <p:nvSpPr>
          <p:cNvPr id="76" name="Rectangle 56"/>
          <p:cNvSpPr>
            <a:spLocks noChangeArrowheads="1"/>
          </p:cNvSpPr>
          <p:nvPr/>
        </p:nvSpPr>
        <p:spPr bwMode="auto">
          <a:xfrm>
            <a:off x="2701421" y="4697535"/>
            <a:ext cx="441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smtClean="0">
                <a:solidFill>
                  <a:schemeClr val="tx2"/>
                </a:solidFill>
                <a:ea typeface="宋体" charset="-122"/>
              </a:rPr>
              <a:t>实操要点</a:t>
            </a:r>
            <a:endParaRPr lang="en-US" altLang="zh-CN" sz="2400" b="1" dirty="0">
              <a:solidFill>
                <a:schemeClr val="tx2"/>
              </a:solidFill>
              <a:ea typeface="宋体" charset="-122"/>
            </a:endParaRPr>
          </a:p>
        </p:txBody>
      </p:sp>
    </p:spTree>
    <p:extLst>
      <p:ext uri="{BB962C8B-B14F-4D97-AF65-F5344CB8AC3E}">
        <p14:creationId xmlns:p14="http://schemas.microsoft.com/office/powerpoint/2010/main" val="33748095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20</a:t>
            </a:fld>
            <a:endParaRPr lang="zh-CN" altLang="en-US" dirty="0"/>
          </a:p>
        </p:txBody>
      </p:sp>
      <p:sp>
        <p:nvSpPr>
          <p:cNvPr id="5" name="矩形 4"/>
          <p:cNvSpPr/>
          <p:nvPr/>
        </p:nvSpPr>
        <p:spPr>
          <a:xfrm>
            <a:off x="361514" y="980728"/>
            <a:ext cx="6802774" cy="461665"/>
          </a:xfrm>
          <a:prstGeom prst="rect">
            <a:avLst/>
          </a:prstGeom>
          <a:solidFill>
            <a:srgbClr val="FFC000"/>
          </a:solidFill>
        </p:spPr>
        <p:txBody>
          <a:bodyPr wrap="square">
            <a:spAutoFit/>
          </a:bodyPr>
          <a:lstStyle/>
          <a:p>
            <a:r>
              <a:rPr lang="zh-CN" altLang="en-US" sz="2400" b="1" dirty="0" smtClean="0">
                <a:solidFill>
                  <a:srgbClr val="000000"/>
                </a:solidFill>
                <a:latin typeface="微软雅黑" panose="020B0503020204020204" pitchFamily="34" charset="-122"/>
                <a:ea typeface="微软雅黑" panose="020B0503020204020204" pitchFamily="34" charset="-122"/>
              </a:rPr>
              <a:t>实操要点四：鼓励提出良好实践和亮点</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2" name="矩形 1"/>
          <p:cNvSpPr/>
          <p:nvPr/>
        </p:nvSpPr>
        <p:spPr>
          <a:xfrm>
            <a:off x="1907704" y="2420888"/>
            <a:ext cx="6357831" cy="2308324"/>
          </a:xfrm>
          <a:prstGeom prst="rect">
            <a:avLst/>
          </a:prstGeom>
        </p:spPr>
        <p:txBody>
          <a:bodyPr wrap="none">
            <a:spAutoFit/>
          </a:bodyPr>
          <a:lstStyle/>
          <a:p>
            <a:r>
              <a:rPr lang="en-US" altLang="zh-CN" b="1" dirty="0" smtClean="0">
                <a:latin typeface="+mj-ea"/>
                <a:ea typeface="+mj-ea"/>
              </a:rPr>
              <a:t>1</a:t>
            </a:r>
            <a:r>
              <a:rPr lang="zh-CN" altLang="en-US" b="1" dirty="0" smtClean="0">
                <a:latin typeface="+mj-ea"/>
                <a:ea typeface="+mj-ea"/>
              </a:rPr>
              <a:t>、良好</a:t>
            </a:r>
            <a:r>
              <a:rPr lang="zh-CN" altLang="en-US" b="1" dirty="0">
                <a:latin typeface="+mj-ea"/>
                <a:ea typeface="+mj-ea"/>
              </a:rPr>
              <a:t>实践</a:t>
            </a:r>
            <a:r>
              <a:rPr lang="en-US" altLang="zh-CN" b="1" dirty="0">
                <a:latin typeface="+mj-ea"/>
                <a:ea typeface="+mj-ea"/>
              </a:rPr>
              <a:t>-</a:t>
            </a:r>
            <a:r>
              <a:rPr lang="zh-CN" altLang="en-US" b="1" dirty="0">
                <a:latin typeface="+mj-ea"/>
                <a:ea typeface="+mj-ea"/>
              </a:rPr>
              <a:t>综合管理体系、风险</a:t>
            </a:r>
            <a:r>
              <a:rPr lang="zh-CN" altLang="en-US" b="1" dirty="0" smtClean="0">
                <a:latin typeface="+mj-ea"/>
                <a:ea typeface="+mj-ea"/>
              </a:rPr>
              <a:t>管理</a:t>
            </a:r>
            <a:endParaRPr lang="en-US" altLang="zh-CN" b="1" dirty="0" smtClean="0">
              <a:latin typeface="+mj-ea"/>
              <a:ea typeface="+mj-ea"/>
            </a:endParaRPr>
          </a:p>
          <a:p>
            <a:endParaRPr lang="en-US" altLang="zh-CN" b="1" dirty="0">
              <a:latin typeface="+mj-ea"/>
              <a:ea typeface="+mj-ea"/>
            </a:endParaRPr>
          </a:p>
          <a:p>
            <a:r>
              <a:rPr lang="en-US" altLang="zh-CN" b="1" dirty="0" smtClean="0">
                <a:latin typeface="+mj-ea"/>
                <a:ea typeface="+mj-ea"/>
              </a:rPr>
              <a:t>2</a:t>
            </a:r>
            <a:r>
              <a:rPr lang="zh-CN" altLang="en-US" b="1" dirty="0">
                <a:latin typeface="+mj-ea"/>
                <a:ea typeface="+mj-ea"/>
              </a:rPr>
              <a:t>、良好实践</a:t>
            </a:r>
            <a:r>
              <a:rPr lang="en-US" altLang="zh-CN" b="1" dirty="0">
                <a:latin typeface="+mj-ea"/>
                <a:ea typeface="+mj-ea"/>
              </a:rPr>
              <a:t>-</a:t>
            </a:r>
            <a:r>
              <a:rPr lang="zh-CN" altLang="en-US" b="1" dirty="0">
                <a:latin typeface="+mj-ea"/>
                <a:ea typeface="+mj-ea"/>
              </a:rPr>
              <a:t>设计</a:t>
            </a:r>
            <a:r>
              <a:rPr lang="zh-CN" altLang="en-US" b="1" dirty="0" smtClean="0">
                <a:latin typeface="+mj-ea"/>
                <a:ea typeface="+mj-ea"/>
              </a:rPr>
              <a:t>采购</a:t>
            </a:r>
            <a:endParaRPr lang="en-US" altLang="zh-CN" b="1" dirty="0" smtClean="0">
              <a:latin typeface="+mj-ea"/>
              <a:ea typeface="+mj-ea"/>
            </a:endParaRPr>
          </a:p>
          <a:p>
            <a:endParaRPr lang="en-US" altLang="zh-CN" b="1" dirty="0">
              <a:latin typeface="+mj-ea"/>
              <a:ea typeface="+mj-ea"/>
            </a:endParaRPr>
          </a:p>
          <a:p>
            <a:r>
              <a:rPr lang="en-US" altLang="zh-CN" b="1" dirty="0" smtClean="0">
                <a:latin typeface="+mj-ea"/>
                <a:ea typeface="+mj-ea"/>
              </a:rPr>
              <a:t>3</a:t>
            </a:r>
            <a:r>
              <a:rPr lang="zh-CN" altLang="en-US" b="1" dirty="0">
                <a:latin typeface="+mj-ea"/>
                <a:ea typeface="+mj-ea"/>
              </a:rPr>
              <a:t>、良好实践</a:t>
            </a:r>
            <a:r>
              <a:rPr lang="en-US" altLang="zh-CN" b="1" dirty="0">
                <a:latin typeface="+mj-ea"/>
                <a:ea typeface="+mj-ea"/>
              </a:rPr>
              <a:t>-</a:t>
            </a:r>
            <a:r>
              <a:rPr lang="zh-CN" altLang="en-US" b="1" dirty="0">
                <a:latin typeface="+mj-ea"/>
                <a:ea typeface="+mj-ea"/>
              </a:rPr>
              <a:t>培训</a:t>
            </a:r>
            <a:r>
              <a:rPr lang="zh-CN" altLang="en-US" b="1" dirty="0" smtClean="0">
                <a:latin typeface="+mj-ea"/>
                <a:ea typeface="+mj-ea"/>
              </a:rPr>
              <a:t>管理</a:t>
            </a:r>
            <a:endParaRPr lang="en-US" altLang="zh-CN" b="1" dirty="0" smtClean="0">
              <a:latin typeface="+mj-ea"/>
              <a:ea typeface="+mj-ea"/>
            </a:endParaRPr>
          </a:p>
          <a:p>
            <a:endParaRPr lang="en-US" altLang="zh-CN" b="1" dirty="0">
              <a:latin typeface="+mj-ea"/>
              <a:ea typeface="+mj-ea"/>
            </a:endParaRPr>
          </a:p>
          <a:p>
            <a:endParaRPr lang="en-US" altLang="zh-CN" b="1" dirty="0" smtClean="0">
              <a:latin typeface="+mj-ea"/>
              <a:ea typeface="+mj-ea"/>
            </a:endParaRPr>
          </a:p>
          <a:p>
            <a:r>
              <a:rPr lang="en-US" altLang="zh-CN" b="1" dirty="0" smtClean="0">
                <a:latin typeface="+mj-ea"/>
                <a:ea typeface="+mj-ea"/>
              </a:rPr>
              <a:t>                 ——</a:t>
            </a:r>
            <a:r>
              <a:rPr lang="zh-CN" altLang="en-US" b="1" dirty="0" smtClean="0">
                <a:latin typeface="+mj-ea"/>
                <a:ea typeface="+mj-ea"/>
              </a:rPr>
              <a:t>华能石岛湾高温堆示范工程业主上报</a:t>
            </a:r>
            <a:endParaRPr lang="zh-CN" altLang="en-US" b="1" dirty="0">
              <a:latin typeface="+mj-ea"/>
              <a:ea typeface="+mj-ea"/>
            </a:endParaRPr>
          </a:p>
        </p:txBody>
      </p:sp>
      <p:sp>
        <p:nvSpPr>
          <p:cNvPr id="6" name="矩形 5"/>
          <p:cNvSpPr/>
          <p:nvPr/>
        </p:nvSpPr>
        <p:spPr>
          <a:xfrm>
            <a:off x="361514" y="1618746"/>
            <a:ext cx="1138453" cy="523220"/>
          </a:xfrm>
          <a:prstGeom prst="rect">
            <a:avLst/>
          </a:prstGeom>
        </p:spPr>
        <p:txBody>
          <a:bodyPr wrap="none">
            <a:spAutoFit/>
          </a:bodyPr>
          <a:lstStyle/>
          <a:p>
            <a:r>
              <a:rPr lang="zh-CN" altLang="en-US" sz="2800" b="1" dirty="0" smtClean="0">
                <a:latin typeface="+mn-ea"/>
                <a:ea typeface="+mn-ea"/>
              </a:rPr>
              <a:t>示例</a:t>
            </a:r>
            <a:r>
              <a:rPr lang="zh-CN" altLang="en-US" b="1" dirty="0" smtClean="0">
                <a:latin typeface="+mn-ea"/>
                <a:ea typeface="+mn-ea"/>
              </a:rPr>
              <a:t>：</a:t>
            </a:r>
            <a:endParaRPr lang="zh-CN" altLang="en-US" b="1" dirty="0">
              <a:latin typeface="+mn-ea"/>
              <a:ea typeface="+mn-ea"/>
            </a:endParaRPr>
          </a:p>
        </p:txBody>
      </p:sp>
    </p:spTree>
    <p:extLst>
      <p:ext uri="{BB962C8B-B14F-4D97-AF65-F5344CB8AC3E}">
        <p14:creationId xmlns:p14="http://schemas.microsoft.com/office/powerpoint/2010/main" val="30069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21</a:t>
            </a:fld>
            <a:endParaRPr lang="zh-CN" altLang="en-US" dirty="0"/>
          </a:p>
        </p:txBody>
      </p:sp>
      <p:sp>
        <p:nvSpPr>
          <p:cNvPr id="5" name="矩形 4"/>
          <p:cNvSpPr/>
          <p:nvPr/>
        </p:nvSpPr>
        <p:spPr>
          <a:xfrm>
            <a:off x="361514" y="980728"/>
            <a:ext cx="6802774" cy="461665"/>
          </a:xfrm>
          <a:prstGeom prst="rect">
            <a:avLst/>
          </a:prstGeom>
          <a:solidFill>
            <a:srgbClr val="FFC000"/>
          </a:solidFill>
        </p:spPr>
        <p:txBody>
          <a:bodyPr wrap="square">
            <a:spAutoFit/>
          </a:bodyPr>
          <a:lstStyle/>
          <a:p>
            <a:r>
              <a:rPr lang="zh-CN" altLang="en-US" sz="2400" b="1" dirty="0" smtClean="0">
                <a:solidFill>
                  <a:srgbClr val="000000"/>
                </a:solidFill>
                <a:latin typeface="微软雅黑" panose="020B0503020204020204" pitchFamily="34" charset="-122"/>
                <a:ea typeface="微软雅黑" panose="020B0503020204020204" pitchFamily="34" charset="-122"/>
              </a:rPr>
              <a:t>实操要点五：及时填写评价过程记录和小组报告</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13" name="矩形 12"/>
          <p:cNvSpPr/>
          <p:nvPr/>
        </p:nvSpPr>
        <p:spPr>
          <a:xfrm>
            <a:off x="1863182" y="1844824"/>
            <a:ext cx="3799438" cy="4385816"/>
          </a:xfrm>
          <a:prstGeom prst="rect">
            <a:avLst/>
          </a:prstGeom>
        </p:spPr>
        <p:txBody>
          <a:bodyPr wrap="none">
            <a:spAutoFit/>
          </a:bodyPr>
          <a:lstStyle/>
          <a:p>
            <a:pPr>
              <a:lnSpc>
                <a:spcPct val="150000"/>
              </a:lnSpc>
            </a:pPr>
            <a:r>
              <a:rPr lang="en-US" altLang="zh-CN" b="1" dirty="0" smtClean="0"/>
              <a:t>1</a:t>
            </a:r>
            <a:r>
              <a:rPr lang="zh-CN" altLang="en-US" b="1" dirty="0" smtClean="0"/>
              <a:t>、工作日报</a:t>
            </a:r>
            <a:endParaRPr lang="en-US" altLang="zh-CN" b="1" dirty="0" smtClean="0"/>
          </a:p>
          <a:p>
            <a:pPr>
              <a:lnSpc>
                <a:spcPct val="150000"/>
              </a:lnSpc>
            </a:pPr>
            <a:r>
              <a:rPr lang="en-US" altLang="zh-CN" b="1" dirty="0" smtClean="0"/>
              <a:t>2</a:t>
            </a:r>
            <a:r>
              <a:rPr lang="zh-CN" altLang="en-US" b="1" dirty="0" smtClean="0"/>
              <a:t>、澄清通知单</a:t>
            </a:r>
            <a:endParaRPr lang="en-US" altLang="zh-CN" b="1" dirty="0" smtClean="0"/>
          </a:p>
          <a:p>
            <a:pPr>
              <a:lnSpc>
                <a:spcPct val="150000"/>
              </a:lnSpc>
            </a:pPr>
            <a:r>
              <a:rPr lang="en-US" altLang="zh-CN" b="1" dirty="0" smtClean="0"/>
              <a:t>3</a:t>
            </a:r>
            <a:r>
              <a:rPr lang="zh-CN" altLang="en-US" b="1" dirty="0" smtClean="0"/>
              <a:t>、问题</a:t>
            </a:r>
            <a:r>
              <a:rPr lang="zh-CN" altLang="en-US" b="1" dirty="0"/>
              <a:t>汇总单</a:t>
            </a:r>
            <a:r>
              <a:rPr lang="en-US" altLang="zh-CN" b="1" dirty="0"/>
              <a:t>-</a:t>
            </a:r>
            <a:r>
              <a:rPr lang="zh-CN" altLang="en-US" b="1" dirty="0"/>
              <a:t>文件</a:t>
            </a:r>
            <a:r>
              <a:rPr lang="zh-CN" altLang="en-US" b="1" dirty="0" smtClean="0"/>
              <a:t>方面</a:t>
            </a:r>
            <a:endParaRPr lang="en-US" altLang="zh-CN" b="1" dirty="0" smtClean="0"/>
          </a:p>
          <a:p>
            <a:pPr>
              <a:lnSpc>
                <a:spcPct val="150000"/>
              </a:lnSpc>
            </a:pPr>
            <a:r>
              <a:rPr lang="en-US" altLang="zh-CN" b="1" dirty="0" smtClean="0"/>
              <a:t>4</a:t>
            </a:r>
            <a:r>
              <a:rPr lang="zh-CN" altLang="en-US" b="1" dirty="0" smtClean="0"/>
              <a:t>、问题</a:t>
            </a:r>
            <a:r>
              <a:rPr lang="zh-CN" altLang="en-US" b="1" dirty="0"/>
              <a:t>汇总单</a:t>
            </a:r>
            <a:r>
              <a:rPr lang="en-US" altLang="zh-CN" b="1" dirty="0"/>
              <a:t>-</a:t>
            </a:r>
            <a:r>
              <a:rPr lang="zh-CN" altLang="en-US" b="1" dirty="0"/>
              <a:t>现场</a:t>
            </a:r>
            <a:r>
              <a:rPr lang="zh-CN" altLang="en-US" b="1" dirty="0" smtClean="0"/>
              <a:t>方面</a:t>
            </a:r>
            <a:endParaRPr lang="en-US" altLang="zh-CN" b="1" dirty="0" smtClean="0"/>
          </a:p>
          <a:p>
            <a:pPr>
              <a:lnSpc>
                <a:spcPct val="150000"/>
              </a:lnSpc>
            </a:pPr>
            <a:r>
              <a:rPr lang="en-US" altLang="zh-CN" b="1" dirty="0" smtClean="0"/>
              <a:t>5</a:t>
            </a:r>
            <a:r>
              <a:rPr lang="zh-CN" altLang="en-US" b="1" dirty="0" smtClean="0"/>
              <a:t>、良好</a:t>
            </a:r>
            <a:r>
              <a:rPr lang="zh-CN" altLang="en-US" b="1" dirty="0"/>
              <a:t>实践记录</a:t>
            </a:r>
            <a:r>
              <a:rPr lang="zh-CN" altLang="en-US" b="1" dirty="0" smtClean="0"/>
              <a:t>单</a:t>
            </a:r>
            <a:endParaRPr lang="en-US" altLang="zh-CN" b="1" dirty="0" smtClean="0"/>
          </a:p>
          <a:p>
            <a:pPr>
              <a:lnSpc>
                <a:spcPct val="150000"/>
              </a:lnSpc>
            </a:pPr>
            <a:r>
              <a:rPr lang="en-US" altLang="zh-CN" b="1" dirty="0" smtClean="0"/>
              <a:t>6</a:t>
            </a:r>
            <a:r>
              <a:rPr lang="zh-CN" altLang="en-US" b="1" dirty="0" smtClean="0"/>
              <a:t>、质量</a:t>
            </a:r>
            <a:r>
              <a:rPr lang="zh-CN" altLang="en-US" b="1" dirty="0"/>
              <a:t>亮点记录</a:t>
            </a:r>
            <a:r>
              <a:rPr lang="zh-CN" altLang="en-US" b="1" dirty="0" smtClean="0"/>
              <a:t>单</a:t>
            </a:r>
            <a:endParaRPr lang="en-US" altLang="zh-CN" b="1" dirty="0" smtClean="0"/>
          </a:p>
          <a:p>
            <a:pPr>
              <a:lnSpc>
                <a:spcPct val="150000"/>
              </a:lnSpc>
            </a:pPr>
            <a:r>
              <a:rPr lang="en-US" altLang="zh-CN" b="1" dirty="0" smtClean="0"/>
              <a:t>7</a:t>
            </a:r>
            <a:r>
              <a:rPr lang="zh-CN" altLang="en-US" b="1" dirty="0" smtClean="0"/>
              <a:t>、</a:t>
            </a:r>
            <a:r>
              <a:rPr lang="zh-CN" altLang="en-US" b="1" dirty="0"/>
              <a:t>质量评价抽样情况清单</a:t>
            </a:r>
            <a:endParaRPr lang="en-US" altLang="zh-CN" b="1" dirty="0"/>
          </a:p>
          <a:p>
            <a:pPr>
              <a:lnSpc>
                <a:spcPct val="150000"/>
              </a:lnSpc>
            </a:pPr>
            <a:r>
              <a:rPr lang="en-US" altLang="zh-CN" b="1" dirty="0" smtClean="0"/>
              <a:t>8</a:t>
            </a:r>
            <a:r>
              <a:rPr lang="zh-CN" altLang="en-US" b="1" dirty="0" smtClean="0"/>
              <a:t>、</a:t>
            </a:r>
            <a:r>
              <a:rPr lang="zh-CN" altLang="en-US" b="1" dirty="0"/>
              <a:t>机组质量保证条件评价及评分</a:t>
            </a:r>
            <a:r>
              <a:rPr lang="zh-CN" altLang="en-US" b="1" dirty="0" smtClean="0"/>
              <a:t>表</a:t>
            </a:r>
            <a:endParaRPr lang="en-US" altLang="zh-CN" b="1" dirty="0" smtClean="0"/>
          </a:p>
          <a:p>
            <a:pPr>
              <a:lnSpc>
                <a:spcPct val="150000"/>
              </a:lnSpc>
            </a:pPr>
            <a:r>
              <a:rPr lang="en-US" altLang="zh-CN" b="1" dirty="0" smtClean="0"/>
              <a:t>9</a:t>
            </a:r>
            <a:r>
              <a:rPr lang="zh-CN" altLang="en-US" b="1" dirty="0" smtClean="0"/>
              <a:t>、评价报告</a:t>
            </a:r>
            <a:r>
              <a:rPr lang="en-US" altLang="zh-CN" b="1" dirty="0" smtClean="0"/>
              <a:t>-</a:t>
            </a:r>
            <a:r>
              <a:rPr lang="zh-CN" altLang="en-US" b="1" dirty="0" smtClean="0"/>
              <a:t>质量保证专项</a:t>
            </a:r>
            <a:endParaRPr lang="en-US" altLang="zh-CN" b="1" dirty="0" smtClean="0"/>
          </a:p>
          <a:p>
            <a:endParaRPr lang="en-US" altLang="zh-CN" b="1" dirty="0" smtClean="0"/>
          </a:p>
          <a:p>
            <a:endParaRPr lang="en-US" altLang="zh-CN" b="1" dirty="0" smtClean="0"/>
          </a:p>
        </p:txBody>
      </p:sp>
    </p:spTree>
    <p:extLst>
      <p:ext uri="{BB962C8B-B14F-4D97-AF65-F5344CB8AC3E}">
        <p14:creationId xmlns:p14="http://schemas.microsoft.com/office/powerpoint/2010/main" val="2563430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5505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4" descr="C:\Users\p460271\Desktop\蓝.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162" y="1643410"/>
            <a:ext cx="3130550" cy="38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5"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441" y="1375158"/>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0169" y="153540"/>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6" name="灯片编号占位符 3"/>
          <p:cNvSpPr>
            <a:spLocks noGrp="1"/>
          </p:cNvSpPr>
          <p:nvPr>
            <p:ph type="sldNum" sz="quarter" idx="10"/>
          </p:nvPr>
        </p:nvSpPr>
        <p:spPr bwMode="auto">
          <a:xfrm>
            <a:off x="8604250" y="6308725"/>
            <a:ext cx="5397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l" eaLnBrk="1" hangingPunct="1"/>
            <a:fld id="{3D4AF0DB-C06D-4021-877A-C7F469D90FD4}" type="slidenum">
              <a:rPr lang="zh-CN" altLang="en-US" sz="1200" smtClean="0">
                <a:solidFill>
                  <a:srgbClr val="7F7F7F"/>
                </a:solidFill>
                <a:latin typeface="微软雅黑" pitchFamily="34" charset="-122"/>
                <a:ea typeface="微软雅黑" pitchFamily="34" charset="-122"/>
              </a:rPr>
              <a:pPr algn="l" eaLnBrk="1" hangingPunct="1"/>
              <a:t>3</a:t>
            </a:fld>
            <a:endParaRPr lang="en-US" altLang="zh-CN" sz="1200" smtClean="0">
              <a:solidFill>
                <a:srgbClr val="7F7F7F"/>
              </a:solidFill>
              <a:latin typeface="微软雅黑" pitchFamily="34" charset="-122"/>
              <a:ea typeface="微软雅黑" pitchFamily="34" charset="-122"/>
            </a:endParaRPr>
          </a:p>
        </p:txBody>
      </p:sp>
      <p:sp>
        <p:nvSpPr>
          <p:cNvPr id="15" name="TextBox 14"/>
          <p:cNvSpPr txBox="1"/>
          <p:nvPr/>
        </p:nvSpPr>
        <p:spPr>
          <a:xfrm>
            <a:off x="2052142" y="4365104"/>
            <a:ext cx="1655762" cy="532453"/>
          </a:xfrm>
          <a:prstGeom prst="rect">
            <a:avLst/>
          </a:prstGeom>
          <a:noFill/>
        </p:spPr>
        <p:txBody>
          <a:bodyPr>
            <a:spAutoFit/>
          </a:bodyPr>
          <a:lstStyle/>
          <a:p>
            <a:pPr algn="ctr">
              <a:lnSpc>
                <a:spcPct val="130000"/>
              </a:lnSpc>
              <a:defRPr/>
            </a:pPr>
            <a:r>
              <a:rPr lang="zh-CN" altLang="en-US" sz="2200" b="1" kern="0" dirty="0">
                <a:solidFill>
                  <a:schemeClr val="bg1"/>
                </a:solidFill>
                <a:latin typeface="微软雅黑" pitchFamily="34" charset="-122"/>
                <a:ea typeface="微软雅黑" pitchFamily="34" charset="-122"/>
              </a:rPr>
              <a:t>第一章</a:t>
            </a:r>
          </a:p>
        </p:txBody>
      </p:sp>
      <p:sp>
        <p:nvSpPr>
          <p:cNvPr id="16" name="矩形 15"/>
          <p:cNvSpPr/>
          <p:nvPr/>
        </p:nvSpPr>
        <p:spPr>
          <a:xfrm>
            <a:off x="1100514" y="2924944"/>
            <a:ext cx="2031326" cy="812530"/>
          </a:xfrm>
          <a:prstGeom prst="rect">
            <a:avLst/>
          </a:prstGeom>
        </p:spPr>
        <p:txBody>
          <a:bodyPr wrap="none">
            <a:spAutoFit/>
          </a:bodyPr>
          <a:lstStyle/>
          <a:p>
            <a:pPr algn="ctr">
              <a:lnSpc>
                <a:spcPct val="130000"/>
              </a:lnSpc>
              <a:defRPr/>
            </a:pPr>
            <a:r>
              <a:rPr lang="zh-CN" altLang="en-US" sz="3600" b="1" kern="0" dirty="0" smtClean="0">
                <a:solidFill>
                  <a:schemeClr val="bg1"/>
                </a:solidFill>
                <a:latin typeface="微软雅黑" pitchFamily="34" charset="-122"/>
                <a:ea typeface="微软雅黑" pitchFamily="34" charset="-122"/>
              </a:rPr>
              <a:t>工作职责</a:t>
            </a:r>
            <a:endParaRPr lang="zh-CN" altLang="en-US" sz="3600" b="1" kern="0" dirty="0">
              <a:solidFill>
                <a:schemeClr val="bg1"/>
              </a:solidFill>
              <a:latin typeface="微软雅黑" pitchFamily="34" charset="-122"/>
              <a:ea typeface="微软雅黑" pitchFamily="34" charset="-122"/>
            </a:endParaRPr>
          </a:p>
        </p:txBody>
      </p:sp>
      <p:sp>
        <p:nvSpPr>
          <p:cNvPr id="18" name="TextBox 17"/>
          <p:cNvSpPr txBox="1"/>
          <p:nvPr/>
        </p:nvSpPr>
        <p:spPr>
          <a:xfrm>
            <a:off x="4341759" y="2233691"/>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第二章</a:t>
            </a:r>
          </a:p>
        </p:txBody>
      </p:sp>
      <p:sp>
        <p:nvSpPr>
          <p:cNvPr id="19" name="矩形 18"/>
          <p:cNvSpPr/>
          <p:nvPr/>
        </p:nvSpPr>
        <p:spPr>
          <a:xfrm>
            <a:off x="3991898" y="1215625"/>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评价要求</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1" name="TextBox 20"/>
          <p:cNvSpPr txBox="1"/>
          <p:nvPr/>
        </p:nvSpPr>
        <p:spPr>
          <a:xfrm>
            <a:off x="6584125" y="2413348"/>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评价方法</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7341973" y="3478136"/>
            <a:ext cx="1655763"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第三章</a:t>
            </a:r>
          </a:p>
        </p:txBody>
      </p:sp>
      <p:pic>
        <p:nvPicPr>
          <p:cNvPr id="12" name="Picture 26" descr="C:\Users\p460271\Desktop\灰.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0924" y="3776667"/>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20"/>
          <p:cNvSpPr txBox="1"/>
          <p:nvPr/>
        </p:nvSpPr>
        <p:spPr>
          <a:xfrm>
            <a:off x="4677217" y="4942199"/>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实操要点</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14" name="TextBox 21"/>
          <p:cNvSpPr txBox="1"/>
          <p:nvPr/>
        </p:nvSpPr>
        <p:spPr>
          <a:xfrm>
            <a:off x="5436096" y="5886826"/>
            <a:ext cx="1655763" cy="417358"/>
          </a:xfrm>
          <a:prstGeom prst="rect">
            <a:avLst/>
          </a:prstGeom>
          <a:noFill/>
        </p:spPr>
        <p:txBody>
          <a:bodyPr>
            <a:spAutoFit/>
          </a:bodyPr>
          <a:lstStyle/>
          <a:p>
            <a:pPr algn="ctr">
              <a:lnSpc>
                <a:spcPct val="130000"/>
              </a:lnSpc>
              <a:defRPr/>
            </a:pPr>
            <a:r>
              <a:rPr lang="zh-CN" altLang="en-US" b="1" kern="0" dirty="0" smtClean="0">
                <a:solidFill>
                  <a:schemeClr val="bg1">
                    <a:lumMod val="50000"/>
                  </a:schemeClr>
                </a:solidFill>
                <a:latin typeface="微软雅黑" pitchFamily="34" charset="-122"/>
                <a:ea typeface="微软雅黑" pitchFamily="34" charset="-122"/>
              </a:rPr>
              <a:t>第四章</a:t>
            </a:r>
            <a:endParaRPr lang="zh-CN" altLang="en-US" b="1"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591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620688"/>
            <a:ext cx="7661275" cy="5184576"/>
          </a:xfrm>
        </p:spPr>
        <p:txBody>
          <a:bodyPr>
            <a:noAutofit/>
          </a:bodyPr>
          <a:lstStyle/>
          <a:p>
            <a:pPr>
              <a:lnSpc>
                <a:spcPct val="200000"/>
              </a:lnSpc>
            </a:pPr>
            <a:r>
              <a:rPr lang="zh-CN" altLang="en-US" sz="1800" b="1" dirty="0" smtClean="0">
                <a:latin typeface="微软雅黑" panose="020B0503020204020204" pitchFamily="34" charset="-122"/>
                <a:ea typeface="微软雅黑" panose="020B0503020204020204" pitchFamily="34" charset="-122"/>
              </a:rPr>
              <a:t>质量保证评价员工作</a:t>
            </a:r>
            <a:r>
              <a:rPr lang="zh-CN" altLang="en-US" sz="1800" b="1" dirty="0" smtClean="0">
                <a:latin typeface="微软雅黑" panose="020B0503020204020204" pitchFamily="34" charset="-122"/>
                <a:ea typeface="微软雅黑" panose="020B0503020204020204" pitchFamily="34" charset="-122"/>
              </a:rPr>
              <a:t>职责：</a:t>
            </a:r>
            <a:r>
              <a:rPr lang="en-US" altLang="zh-CN" sz="1800" b="1" dirty="0">
                <a:latin typeface="微软雅黑" panose="020B0503020204020204" pitchFamily="34" charset="-122"/>
                <a:ea typeface="微软雅黑" panose="020B0503020204020204" pitchFamily="34" charset="-122"/>
              </a:rPr>
              <a:t/>
            </a:r>
            <a:br>
              <a:rPr lang="en-US" altLang="zh-CN" sz="1800" b="1" dirty="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1</a:t>
            </a:r>
            <a:r>
              <a:rPr lang="zh-CN" altLang="en-US" sz="1800" b="1" dirty="0" smtClean="0">
                <a:latin typeface="微软雅黑" panose="020B0503020204020204" pitchFamily="34" charset="-122"/>
                <a:ea typeface="微软雅黑" panose="020B0503020204020204" pitchFamily="34" charset="-122"/>
              </a:rPr>
              <a:t>）熟悉评价团标内容、流程及</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质量评价自评报告</a:t>
            </a:r>
            <a:r>
              <a:rPr lang="en-US" altLang="zh-CN" sz="1800" b="1" dirty="0" smtClean="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编写要点；</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2</a:t>
            </a:r>
            <a:r>
              <a:rPr lang="zh-CN" altLang="en-US" sz="1800" b="1" dirty="0">
                <a:latin typeface="微软雅黑" panose="020B0503020204020204" pitchFamily="34" charset="-122"/>
                <a:ea typeface="微软雅黑" panose="020B0503020204020204" pitchFamily="34" charset="-122"/>
              </a:rPr>
              <a:t>）预先了解受评单位</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自评价报告</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，为质量评价做准备</a:t>
            </a:r>
            <a:r>
              <a:rPr lang="zh-CN" altLang="en-US" sz="1800" b="1" dirty="0" smtClean="0">
                <a:latin typeface="微软雅黑" panose="020B0503020204020204" pitchFamily="34" charset="-122"/>
                <a:ea typeface="微软雅黑" panose="020B0503020204020204" pitchFamily="34" charset="-122"/>
              </a:rPr>
              <a:t>；</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a:latin typeface="微软雅黑" panose="020B0503020204020204" pitchFamily="34" charset="-122"/>
                <a:ea typeface="微软雅黑" panose="020B0503020204020204" pitchFamily="34" charset="-122"/>
              </a:rPr>
              <a:t>3</a:t>
            </a:r>
            <a:r>
              <a:rPr lang="zh-CN" altLang="en-US" sz="1800" b="1" dirty="0" smtClean="0">
                <a:latin typeface="微软雅黑" panose="020B0503020204020204" pitchFamily="34" charset="-122"/>
                <a:ea typeface="微软雅黑" panose="020B0503020204020204" pitchFamily="34" charset="-122"/>
              </a:rPr>
              <a:t>）根据</a:t>
            </a:r>
            <a:r>
              <a:rPr lang="en-US" altLang="zh-CN" sz="1800" b="1" dirty="0" smtClean="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质量保证条件评价及评分表</a:t>
            </a:r>
            <a:r>
              <a:rPr lang="en-US" altLang="zh-CN" sz="1800" b="1" dirty="0" smtClean="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做好检查</a:t>
            </a:r>
            <a:r>
              <a:rPr lang="zh-CN" altLang="en-US" sz="1800" b="1" dirty="0">
                <a:latin typeface="微软雅黑" panose="020B0503020204020204" pitchFamily="34" charset="-122"/>
                <a:ea typeface="微软雅黑" panose="020B0503020204020204" pitchFamily="34" charset="-122"/>
              </a:rPr>
              <a:t>清单</a:t>
            </a:r>
            <a:r>
              <a:rPr lang="zh-CN" altLang="en-US" sz="1800" b="1" dirty="0" smtClean="0">
                <a:latin typeface="微软雅黑" panose="020B0503020204020204" pitchFamily="34" charset="-122"/>
                <a:ea typeface="微软雅黑" panose="020B0503020204020204" pitchFamily="34" charset="-122"/>
              </a:rPr>
              <a:t>；</a:t>
            </a:r>
            <a:r>
              <a:rPr lang="en-US" altLang="zh-CN" sz="1800" b="1" dirty="0">
                <a:latin typeface="微软雅黑" panose="020B0503020204020204" pitchFamily="34" charset="-122"/>
                <a:ea typeface="微软雅黑" panose="020B0503020204020204" pitchFamily="34" charset="-122"/>
              </a:rPr>
              <a:t/>
            </a:r>
            <a:br>
              <a:rPr lang="en-US" altLang="zh-CN" sz="1800" b="1" dirty="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4</a:t>
            </a:r>
            <a:r>
              <a:rPr lang="zh-CN" altLang="en-US" sz="1800" b="1" dirty="0" smtClean="0">
                <a:latin typeface="微软雅黑" panose="020B0503020204020204" pitchFamily="34" charset="-122"/>
                <a:ea typeface="微软雅黑" panose="020B0503020204020204" pitchFamily="34" charset="-122"/>
              </a:rPr>
              <a:t>）在</a:t>
            </a:r>
            <a:r>
              <a:rPr lang="zh-CN" altLang="en-US" sz="1800" b="1" dirty="0">
                <a:latin typeface="微软雅黑" panose="020B0503020204020204" pitchFamily="34" charset="-122"/>
                <a:ea typeface="微软雅黑" panose="020B0503020204020204" pitchFamily="34" charset="-122"/>
              </a:rPr>
              <a:t>组长的统一安排下完成本人的评价活动</a:t>
            </a:r>
            <a:r>
              <a:rPr lang="zh-CN" altLang="en-US" sz="1800" b="1" dirty="0" smtClean="0">
                <a:latin typeface="微软雅黑" panose="020B0503020204020204" pitchFamily="34" charset="-122"/>
                <a:ea typeface="微软雅黑" panose="020B0503020204020204" pitchFamily="34" charset="-122"/>
              </a:rPr>
              <a:t>；</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a:latin typeface="微软雅黑" panose="020B0503020204020204" pitchFamily="34" charset="-122"/>
                <a:ea typeface="微软雅黑" panose="020B0503020204020204" pitchFamily="34" charset="-122"/>
              </a:rPr>
              <a:t>5</a:t>
            </a:r>
            <a:r>
              <a:rPr lang="zh-CN" altLang="en-US" sz="1800" b="1" dirty="0">
                <a:latin typeface="微软雅黑" panose="020B0503020204020204" pitchFamily="34" charset="-122"/>
                <a:ea typeface="微软雅黑" panose="020B0503020204020204" pitchFamily="34" charset="-122"/>
              </a:rPr>
              <a:t>）每日</a:t>
            </a:r>
            <a:r>
              <a:rPr lang="zh-CN" altLang="en-US" sz="1800" b="1" dirty="0" smtClean="0">
                <a:latin typeface="微软雅黑" panose="020B0503020204020204" pitchFamily="34" charset="-122"/>
                <a:ea typeface="微软雅黑" panose="020B0503020204020204" pitchFamily="34" charset="-122"/>
              </a:rPr>
              <a:t>编写评价工作日报</a:t>
            </a:r>
            <a:r>
              <a:rPr lang="zh-CN" altLang="en-US" sz="1800" b="1" dirty="0">
                <a:latin typeface="微软雅黑" panose="020B0503020204020204" pitchFamily="34" charset="-122"/>
                <a:ea typeface="微软雅黑" panose="020B0503020204020204" pitchFamily="34" charset="-122"/>
              </a:rPr>
              <a:t>；并提出需澄清的相关</a:t>
            </a:r>
            <a:r>
              <a:rPr lang="zh-CN" altLang="en-US" sz="1800" b="1" dirty="0" smtClean="0">
                <a:latin typeface="微软雅黑" panose="020B0503020204020204" pitchFamily="34" charset="-122"/>
                <a:ea typeface="微软雅黑" panose="020B0503020204020204" pitchFamily="34" charset="-122"/>
              </a:rPr>
              <a:t>问题；</a:t>
            </a:r>
            <a:r>
              <a:rPr lang="en-US" altLang="zh-CN" sz="1800" b="1" dirty="0">
                <a:latin typeface="微软雅黑" panose="020B0503020204020204" pitchFamily="34" charset="-122"/>
                <a:ea typeface="微软雅黑" panose="020B0503020204020204" pitchFamily="34" charset="-122"/>
              </a:rPr>
              <a:t/>
            </a:r>
            <a:br>
              <a:rPr lang="en-US" altLang="zh-CN" sz="1800" b="1" dirty="0">
                <a:latin typeface="微软雅黑" panose="020B0503020204020204" pitchFamily="34" charset="-122"/>
                <a:ea typeface="微软雅黑" panose="020B0503020204020204" pitchFamily="34" charset="-122"/>
              </a:rPr>
            </a:br>
            <a:r>
              <a:rPr lang="en-US" altLang="zh-CN" sz="1800" b="1" dirty="0">
                <a:latin typeface="微软雅黑" panose="020B0503020204020204" pitchFamily="34" charset="-122"/>
                <a:ea typeface="微软雅黑" panose="020B0503020204020204" pitchFamily="34" charset="-122"/>
              </a:rPr>
              <a:t>6</a:t>
            </a:r>
            <a:r>
              <a:rPr lang="zh-CN" altLang="en-US" sz="1800" b="1" dirty="0" smtClean="0">
                <a:latin typeface="微软雅黑" panose="020B0503020204020204" pitchFamily="34" charset="-122"/>
                <a:ea typeface="微软雅黑" panose="020B0503020204020204" pitchFamily="34" charset="-122"/>
              </a:rPr>
              <a:t>）给出质保评价得分</a:t>
            </a:r>
            <a:r>
              <a:rPr lang="zh-CN" altLang="en-US" sz="1800" b="1" dirty="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填写</a:t>
            </a:r>
            <a:r>
              <a:rPr lang="en-US" altLang="zh-CN" sz="1800" b="1" dirty="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质量保证</a:t>
            </a:r>
            <a:r>
              <a:rPr lang="zh-CN" altLang="en-US" sz="1800" b="1" dirty="0">
                <a:latin typeface="微软雅黑" panose="020B0503020204020204" pitchFamily="34" charset="-122"/>
                <a:ea typeface="微软雅黑" panose="020B0503020204020204" pitchFamily="34" charset="-122"/>
              </a:rPr>
              <a:t>条件评价及评分表</a:t>
            </a:r>
            <a:r>
              <a:rPr lang="en-US" altLang="zh-CN" sz="1800" b="1" dirty="0">
                <a:latin typeface="微软雅黑" panose="020B0503020204020204" pitchFamily="34" charset="-122"/>
                <a:ea typeface="微软雅黑" panose="020B0503020204020204" pitchFamily="34" charset="-122"/>
              </a:rPr>
              <a:t>》</a:t>
            </a:r>
            <a:r>
              <a:rPr lang="zh-CN" altLang="en-US" sz="1800" b="1" dirty="0" smtClean="0">
                <a:latin typeface="微软雅黑" panose="020B0503020204020204" pitchFamily="34" charset="-122"/>
                <a:ea typeface="微软雅黑" panose="020B0503020204020204" pitchFamily="34" charset="-122"/>
              </a:rPr>
              <a:t>；</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7</a:t>
            </a:r>
            <a:r>
              <a:rPr lang="zh-CN" altLang="en-US" sz="1800" b="1" dirty="0" smtClean="0">
                <a:latin typeface="微软雅黑" panose="020B0503020204020204" pitchFamily="34" charset="-122"/>
                <a:ea typeface="微软雅黑" panose="020B0503020204020204" pitchFamily="34" charset="-122"/>
              </a:rPr>
              <a:t>）编写</a:t>
            </a:r>
            <a:r>
              <a:rPr lang="zh-CN" altLang="en-US" sz="1800" b="1" dirty="0">
                <a:latin typeface="微软雅黑" panose="020B0503020204020204" pitchFamily="34" charset="-122"/>
                <a:ea typeface="微软雅黑" panose="020B0503020204020204" pitchFamily="34" charset="-122"/>
              </a:rPr>
              <a:t>小组</a:t>
            </a:r>
            <a:r>
              <a:rPr lang="zh-CN" altLang="en-US" sz="1800" b="1" dirty="0" smtClean="0">
                <a:latin typeface="微软雅黑" panose="020B0503020204020204" pitchFamily="34" charset="-122"/>
                <a:ea typeface="微软雅黑" panose="020B0503020204020204" pitchFamily="34" charset="-122"/>
              </a:rPr>
              <a:t>质量评价过程记录及报告，</a:t>
            </a:r>
            <a:r>
              <a:rPr lang="zh-CN" altLang="en-US" sz="1800" b="1" dirty="0">
                <a:latin typeface="微软雅黑" panose="020B0503020204020204" pitchFamily="34" charset="-122"/>
                <a:ea typeface="微软雅黑" panose="020B0503020204020204" pitchFamily="34" charset="-122"/>
              </a:rPr>
              <a:t>包括</a:t>
            </a:r>
            <a:r>
              <a:rPr lang="zh-CN" altLang="en-US" sz="1800" b="1" dirty="0" smtClean="0">
                <a:latin typeface="微软雅黑" panose="020B0503020204020204" pitchFamily="34" charset="-122"/>
                <a:ea typeface="微软雅黑" panose="020B0503020204020204" pitchFamily="34" charset="-122"/>
              </a:rPr>
              <a:t>质量保证领域的抽样</a:t>
            </a:r>
            <a:r>
              <a:rPr lang="zh-CN" altLang="en-US" sz="1800" b="1" dirty="0">
                <a:latin typeface="微软雅黑" panose="020B0503020204020204" pitchFamily="34" charset="-122"/>
                <a:ea typeface="微软雅黑" panose="020B0503020204020204" pitchFamily="34" charset="-122"/>
              </a:rPr>
              <a:t>情况汇总表、良好实践记录单</a:t>
            </a:r>
            <a:r>
              <a:rPr lang="zh-CN" altLang="en-US" sz="1800" b="1" dirty="0" smtClean="0">
                <a:latin typeface="微软雅黑" panose="020B0503020204020204" pitchFamily="34" charset="-122"/>
                <a:ea typeface="微软雅黑" panose="020B0503020204020204" pitchFamily="34" charset="-122"/>
              </a:rPr>
              <a:t>、质量亮点记录单、问题</a:t>
            </a:r>
            <a:r>
              <a:rPr lang="zh-CN" altLang="en-US" sz="1800" b="1" dirty="0">
                <a:latin typeface="微软雅黑" panose="020B0503020204020204" pitchFamily="34" charset="-122"/>
                <a:ea typeface="微软雅黑" panose="020B0503020204020204" pitchFamily="34" charset="-122"/>
              </a:rPr>
              <a:t>汇总</a:t>
            </a:r>
            <a:r>
              <a:rPr lang="zh-CN" altLang="en-US" sz="1800" b="1" dirty="0" smtClean="0">
                <a:latin typeface="微软雅黑" panose="020B0503020204020204" pitchFamily="34" charset="-122"/>
                <a:ea typeface="微软雅黑" panose="020B0503020204020204" pitchFamily="34" charset="-122"/>
              </a:rPr>
              <a:t>单、</a:t>
            </a:r>
            <a:r>
              <a:rPr lang="zh-CN" altLang="en-US" sz="1800" b="1" dirty="0" smtClean="0">
                <a:latin typeface="微软雅黑" panose="020B0503020204020204" pitchFamily="34" charset="-122"/>
                <a:ea typeface="微软雅黑" panose="020B0503020204020204" pitchFamily="34" charset="-122"/>
              </a:rPr>
              <a:t>评价报告等。</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r>
              <a:rPr lang="en-US" altLang="zh-CN" sz="1800" b="1" dirty="0" smtClean="0">
                <a:latin typeface="微软雅黑" panose="020B0503020204020204" pitchFamily="34" charset="-122"/>
                <a:ea typeface="微软雅黑" panose="020B0503020204020204" pitchFamily="34" charset="-122"/>
              </a:rPr>
              <a:t>8</a:t>
            </a:r>
            <a:r>
              <a:rPr lang="zh-CN" altLang="en-US" sz="1800" b="1" dirty="0" smtClean="0">
                <a:latin typeface="微软雅黑" panose="020B0503020204020204" pitchFamily="34" charset="-122"/>
                <a:ea typeface="微软雅黑" panose="020B0503020204020204" pitchFamily="34" charset="-122"/>
              </a:rPr>
              <a:t>）编写质量评价</a:t>
            </a:r>
            <a:r>
              <a:rPr lang="zh-CN" altLang="en-US" sz="1800" b="1" dirty="0">
                <a:latin typeface="微软雅黑" panose="020B0503020204020204" pitchFamily="34" charset="-122"/>
                <a:ea typeface="微软雅黑" panose="020B0503020204020204" pitchFamily="34" charset="-122"/>
              </a:rPr>
              <a:t>活动的经验</a:t>
            </a:r>
            <a:r>
              <a:rPr lang="zh-CN" altLang="en-US" sz="1800" b="1" dirty="0" smtClean="0">
                <a:latin typeface="微软雅黑" panose="020B0503020204020204" pitchFamily="34" charset="-122"/>
                <a:ea typeface="微软雅黑" panose="020B0503020204020204" pitchFamily="34" charset="-122"/>
              </a:rPr>
              <a:t>反馈、工作总结。</a:t>
            </a:r>
            <a:r>
              <a:rPr lang="en-US" altLang="zh-CN" sz="1800" b="1" dirty="0" smtClean="0">
                <a:latin typeface="微软雅黑" panose="020B0503020204020204" pitchFamily="34" charset="-122"/>
                <a:ea typeface="微软雅黑" panose="020B0503020204020204" pitchFamily="34" charset="-122"/>
              </a:rPr>
              <a:t/>
            </a:r>
            <a:br>
              <a:rPr lang="en-US" altLang="zh-CN" sz="1800" b="1" dirty="0" smtClean="0">
                <a:latin typeface="微软雅黑" panose="020B0503020204020204" pitchFamily="34" charset="-122"/>
                <a:ea typeface="微软雅黑" panose="020B0503020204020204" pitchFamily="34" charset="-122"/>
              </a:rPr>
            </a:br>
            <a:endParaRPr lang="zh-CN" altLang="en-US" sz="1800" b="1" dirty="0">
              <a:latin typeface="微软雅黑" panose="020B0503020204020204" pitchFamily="34" charset="-122"/>
              <a:ea typeface="微软雅黑" panose="020B0503020204020204" pitchFamily="34" charset="-122"/>
            </a:endParaRPr>
          </a:p>
        </p:txBody>
      </p:sp>
      <p:sp>
        <p:nvSpPr>
          <p:cNvPr id="3" name="灯片编号占位符 2"/>
          <p:cNvSpPr>
            <a:spLocks noGrp="1"/>
          </p:cNvSpPr>
          <p:nvPr>
            <p:ph type="sldNum" sz="quarter" idx="10"/>
          </p:nvPr>
        </p:nvSpPr>
        <p:spPr/>
        <p:txBody>
          <a:bodyPr/>
          <a:lstStyle/>
          <a:p>
            <a:pPr>
              <a:defRPr/>
            </a:pPr>
            <a:fld id="{7DF53535-33FC-4230-83FF-F7793D3C66AD}" type="slidenum">
              <a:rPr lang="zh-CN" altLang="en-US" smtClean="0"/>
              <a:pPr>
                <a:defRPr/>
              </a:pPr>
              <a:t>4</a:t>
            </a:fld>
            <a:endParaRPr lang="en-US" altLang="zh-CN"/>
          </a:p>
        </p:txBody>
      </p:sp>
    </p:spTree>
    <p:extLst>
      <p:ext uri="{BB962C8B-B14F-4D97-AF65-F5344CB8AC3E}">
        <p14:creationId xmlns:p14="http://schemas.microsoft.com/office/powerpoint/2010/main" val="1833902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9441" y="1375158"/>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6" name="灯片编号占位符 3"/>
          <p:cNvSpPr>
            <a:spLocks noGrp="1"/>
          </p:cNvSpPr>
          <p:nvPr>
            <p:ph type="sldNum" sz="quarter" idx="10"/>
          </p:nvPr>
        </p:nvSpPr>
        <p:spPr bwMode="auto">
          <a:xfrm>
            <a:off x="8604250" y="6308725"/>
            <a:ext cx="5397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l" eaLnBrk="1" hangingPunct="1"/>
            <a:fld id="{3D4AF0DB-C06D-4021-877A-C7F469D90FD4}" type="slidenum">
              <a:rPr lang="zh-CN" altLang="en-US" sz="1200" smtClean="0">
                <a:solidFill>
                  <a:srgbClr val="7F7F7F"/>
                </a:solidFill>
                <a:latin typeface="微软雅黑" pitchFamily="34" charset="-122"/>
                <a:ea typeface="微软雅黑" pitchFamily="34" charset="-122"/>
              </a:rPr>
              <a:pPr algn="l" eaLnBrk="1" hangingPunct="1"/>
              <a:t>5</a:t>
            </a:fld>
            <a:endParaRPr lang="en-US" altLang="zh-CN" sz="1200" smtClean="0">
              <a:solidFill>
                <a:srgbClr val="7F7F7F"/>
              </a:solidFill>
              <a:latin typeface="微软雅黑" pitchFamily="34" charset="-122"/>
              <a:ea typeface="微软雅黑" pitchFamily="34" charset="-122"/>
            </a:endParaRPr>
          </a:p>
        </p:txBody>
      </p:sp>
      <p:sp>
        <p:nvSpPr>
          <p:cNvPr id="15" name="TextBox 14"/>
          <p:cNvSpPr txBox="1"/>
          <p:nvPr/>
        </p:nvSpPr>
        <p:spPr>
          <a:xfrm>
            <a:off x="2052142" y="4365104"/>
            <a:ext cx="1655762" cy="532453"/>
          </a:xfrm>
          <a:prstGeom prst="rect">
            <a:avLst/>
          </a:prstGeom>
          <a:noFill/>
        </p:spPr>
        <p:txBody>
          <a:bodyPr>
            <a:spAutoFit/>
          </a:bodyPr>
          <a:lstStyle/>
          <a:p>
            <a:pPr algn="ctr">
              <a:lnSpc>
                <a:spcPct val="130000"/>
              </a:lnSpc>
              <a:defRPr/>
            </a:pPr>
            <a:r>
              <a:rPr lang="zh-CN" altLang="en-US" sz="2200" b="1" kern="0" dirty="0">
                <a:solidFill>
                  <a:schemeClr val="bg1"/>
                </a:solidFill>
                <a:latin typeface="微软雅黑" pitchFamily="34" charset="-122"/>
                <a:ea typeface="微软雅黑" pitchFamily="34" charset="-122"/>
              </a:rPr>
              <a:t>第一章</a:t>
            </a:r>
          </a:p>
        </p:txBody>
      </p:sp>
      <p:sp>
        <p:nvSpPr>
          <p:cNvPr id="16" name="矩形 15"/>
          <p:cNvSpPr/>
          <p:nvPr/>
        </p:nvSpPr>
        <p:spPr>
          <a:xfrm>
            <a:off x="1100514" y="2924944"/>
            <a:ext cx="2031326" cy="812530"/>
          </a:xfrm>
          <a:prstGeom prst="rect">
            <a:avLst/>
          </a:prstGeom>
        </p:spPr>
        <p:txBody>
          <a:bodyPr wrap="none">
            <a:spAutoFit/>
          </a:bodyPr>
          <a:lstStyle/>
          <a:p>
            <a:pPr algn="ctr">
              <a:lnSpc>
                <a:spcPct val="130000"/>
              </a:lnSpc>
              <a:defRPr/>
            </a:pPr>
            <a:r>
              <a:rPr lang="zh-CN" altLang="en-US" sz="3600" b="1" kern="0" dirty="0" smtClean="0">
                <a:solidFill>
                  <a:schemeClr val="bg1"/>
                </a:solidFill>
                <a:latin typeface="微软雅黑" pitchFamily="34" charset="-122"/>
                <a:ea typeface="微软雅黑" pitchFamily="34" charset="-122"/>
              </a:rPr>
              <a:t>工作职责</a:t>
            </a:r>
            <a:endParaRPr lang="zh-CN" altLang="en-US" sz="3600" b="1" kern="0" dirty="0">
              <a:solidFill>
                <a:schemeClr val="bg1"/>
              </a:solidFill>
              <a:latin typeface="微软雅黑" pitchFamily="34" charset="-122"/>
              <a:ea typeface="微软雅黑" pitchFamily="34" charset="-122"/>
            </a:endParaRPr>
          </a:p>
        </p:txBody>
      </p:sp>
      <p:sp>
        <p:nvSpPr>
          <p:cNvPr id="21" name="TextBox 20"/>
          <p:cNvSpPr txBox="1"/>
          <p:nvPr/>
        </p:nvSpPr>
        <p:spPr>
          <a:xfrm>
            <a:off x="6584125" y="2413348"/>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评价方法</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7341973" y="3478136"/>
            <a:ext cx="1655763"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第三章</a:t>
            </a:r>
          </a:p>
        </p:txBody>
      </p:sp>
      <p:pic>
        <p:nvPicPr>
          <p:cNvPr id="12"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0924" y="3776667"/>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20"/>
          <p:cNvSpPr txBox="1"/>
          <p:nvPr/>
        </p:nvSpPr>
        <p:spPr>
          <a:xfrm>
            <a:off x="4677217" y="4942199"/>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实操要点</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14" name="TextBox 21"/>
          <p:cNvSpPr txBox="1"/>
          <p:nvPr/>
        </p:nvSpPr>
        <p:spPr>
          <a:xfrm>
            <a:off x="5436096" y="5886826"/>
            <a:ext cx="1655763" cy="417358"/>
          </a:xfrm>
          <a:prstGeom prst="rect">
            <a:avLst/>
          </a:prstGeom>
          <a:noFill/>
        </p:spPr>
        <p:txBody>
          <a:bodyPr>
            <a:spAutoFit/>
          </a:bodyPr>
          <a:lstStyle/>
          <a:p>
            <a:pPr algn="ctr">
              <a:lnSpc>
                <a:spcPct val="130000"/>
              </a:lnSpc>
              <a:defRPr/>
            </a:pPr>
            <a:r>
              <a:rPr lang="zh-CN" altLang="en-US" b="1" kern="0" dirty="0" smtClean="0">
                <a:solidFill>
                  <a:schemeClr val="bg1">
                    <a:lumMod val="50000"/>
                  </a:schemeClr>
                </a:solidFill>
                <a:latin typeface="微软雅黑" pitchFamily="34" charset="-122"/>
                <a:ea typeface="微软雅黑" pitchFamily="34" charset="-122"/>
              </a:rPr>
              <a:t>第四章</a:t>
            </a:r>
            <a:endParaRPr lang="zh-CN" altLang="en-US" b="1" kern="0" dirty="0">
              <a:solidFill>
                <a:schemeClr val="bg1">
                  <a:lumMod val="50000"/>
                </a:schemeClr>
              </a:solidFill>
              <a:latin typeface="微软雅黑" pitchFamily="34" charset="-122"/>
              <a:ea typeface="微软雅黑" pitchFamily="34" charset="-122"/>
            </a:endParaRPr>
          </a:p>
        </p:txBody>
      </p:sp>
      <p:pic>
        <p:nvPicPr>
          <p:cNvPr id="17" name="Picture 24" descr="C:\Users\p460271\Desktop\蓝.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1855" y="158738"/>
            <a:ext cx="3130550" cy="38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424" y="2462698"/>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p:cNvSpPr/>
          <p:nvPr/>
        </p:nvSpPr>
        <p:spPr>
          <a:xfrm>
            <a:off x="1129164" y="3573016"/>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工作职责</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4" name="TextBox 14"/>
          <p:cNvSpPr txBox="1"/>
          <p:nvPr/>
        </p:nvSpPr>
        <p:spPr>
          <a:xfrm>
            <a:off x="1475656" y="4509120"/>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第一章</a:t>
            </a:r>
          </a:p>
        </p:txBody>
      </p:sp>
      <p:sp>
        <p:nvSpPr>
          <p:cNvPr id="25" name="矩形 24"/>
          <p:cNvSpPr/>
          <p:nvPr/>
        </p:nvSpPr>
        <p:spPr>
          <a:xfrm>
            <a:off x="4071923" y="1517987"/>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评价要求</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6" name="TextBox 17"/>
          <p:cNvSpPr txBox="1"/>
          <p:nvPr/>
        </p:nvSpPr>
        <p:spPr>
          <a:xfrm>
            <a:off x="4436643" y="2985222"/>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第二章</a:t>
            </a:r>
          </a:p>
        </p:txBody>
      </p:sp>
    </p:spTree>
    <p:extLst>
      <p:ext uri="{BB962C8B-B14F-4D97-AF65-F5344CB8AC3E}">
        <p14:creationId xmlns:p14="http://schemas.microsoft.com/office/powerpoint/2010/main" val="4203266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3528" y="980728"/>
            <a:ext cx="2232248" cy="461665"/>
          </a:xfrm>
          <a:prstGeom prst="rect">
            <a:avLst/>
          </a:prstGeom>
          <a:solidFill>
            <a:srgbClr val="FFC000"/>
          </a:solidFill>
        </p:spPr>
        <p:txBody>
          <a:bodyPr wrap="square">
            <a:spAutoFit/>
          </a:bodyPr>
          <a:lstStyle/>
          <a:p>
            <a:r>
              <a:rPr lang="zh-CN" altLang="en-US" sz="2400" b="1" dirty="0" smtClean="0">
                <a:solidFill>
                  <a:srgbClr val="000000"/>
                </a:solidFill>
                <a:latin typeface="微软雅黑" panose="020B0503020204020204" pitchFamily="34" charset="-122"/>
                <a:ea typeface="微软雅黑" panose="020B0503020204020204" pitchFamily="34" charset="-122"/>
              </a:rPr>
              <a:t>总体评价要求</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sp>
        <p:nvSpPr>
          <p:cNvPr id="7" name="灯片编号占位符 2"/>
          <p:cNvSpPr txBox="1">
            <a:spLocks/>
          </p:cNvSpPr>
          <p:nvPr/>
        </p:nvSpPr>
        <p:spPr>
          <a:xfrm>
            <a:off x="6996838" y="6239347"/>
            <a:ext cx="2133600" cy="365125"/>
          </a:xfrm>
          <a:prstGeom prst="rect">
            <a:avLst/>
          </a:prstGeom>
        </p:spPr>
        <p:txBody>
          <a:bodyPr vert="horz" wrap="square" lIns="91440" tIns="45720" rIns="91440" bIns="45720" numCol="1" anchor="ctr" anchorCtr="0" compatLnSpc="1">
            <a:prstTxWarp prst="textNoShape">
              <a:avLst/>
            </a:prstTxWarp>
          </a:bodyPr>
          <a:lstStyle>
            <a:defPPr>
              <a:defRPr lang="zh-CN"/>
            </a:defPPr>
            <a:lvl1pPr algn="r" rtl="0" fontAlgn="base">
              <a:spcBef>
                <a:spcPct val="0"/>
              </a:spcBef>
              <a:spcAft>
                <a:spcPct val="0"/>
              </a:spcAft>
              <a:defRPr sz="600" kern="1200">
                <a:solidFill>
                  <a:srgbClr val="A6A6A6"/>
                </a:solidFill>
                <a:latin typeface="Arial" charset="0"/>
                <a:ea typeface="黑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fld id="{7DF53535-33FC-4230-83FF-F7793D3C66AD}" type="slidenum">
              <a:rPr lang="zh-CN" altLang="en-US" smtClean="0"/>
              <a:pPr>
                <a:defRPr/>
              </a:pPr>
              <a:t>6</a:t>
            </a:fld>
            <a:endParaRPr lang="en-US" altLang="zh-CN"/>
          </a:p>
        </p:txBody>
      </p:sp>
      <p:sp>
        <p:nvSpPr>
          <p:cNvPr id="8" name="AutoShape 2"/>
          <p:cNvSpPr>
            <a:spLocks noChangeArrowheads="1"/>
          </p:cNvSpPr>
          <p:nvPr/>
        </p:nvSpPr>
        <p:spPr bwMode="gray">
          <a:xfrm>
            <a:off x="1692275" y="1700808"/>
            <a:ext cx="5839148" cy="4114800"/>
          </a:xfrm>
          <a:prstGeom prst="upArrow">
            <a:avLst>
              <a:gd name="adj1" fmla="val 73769"/>
              <a:gd name="adj2" fmla="val 32588"/>
            </a:avLst>
          </a:prstGeom>
          <a:gradFill rotWithShape="1">
            <a:gsLst>
              <a:gs pos="0">
                <a:schemeClr val="accent1"/>
              </a:gs>
              <a:gs pos="100000">
                <a:srgbClr val="DDDDDD"/>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 name="Text Box 3"/>
          <p:cNvSpPr txBox="1">
            <a:spLocks noChangeArrowheads="1"/>
          </p:cNvSpPr>
          <p:nvPr/>
        </p:nvSpPr>
        <p:spPr bwMode="auto">
          <a:xfrm>
            <a:off x="3131840" y="1124744"/>
            <a:ext cx="2819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b="1" dirty="0" smtClean="0">
                <a:latin typeface="微软雅黑" panose="020B0503020204020204" pitchFamily="34" charset="-122"/>
                <a:ea typeface="微软雅黑" panose="020B0503020204020204" pitchFamily="34" charset="-122"/>
              </a:rPr>
              <a:t>最终得分：加权平均</a:t>
            </a:r>
            <a:endParaRPr lang="en-US" altLang="zh-CN" b="1" dirty="0">
              <a:solidFill>
                <a:srgbClr val="000066"/>
              </a:solidFill>
              <a:latin typeface="微软雅黑" panose="020B0503020204020204" pitchFamily="34" charset="-122"/>
              <a:ea typeface="微软雅黑" panose="020B0503020204020204" pitchFamily="34" charset="-122"/>
            </a:endParaRPr>
          </a:p>
        </p:txBody>
      </p:sp>
      <p:sp>
        <p:nvSpPr>
          <p:cNvPr id="11" name="AutoShape 4"/>
          <p:cNvSpPr>
            <a:spLocks noChangeArrowheads="1"/>
          </p:cNvSpPr>
          <p:nvPr/>
        </p:nvSpPr>
        <p:spPr bwMode="gray">
          <a:xfrm>
            <a:off x="1835696" y="3007321"/>
            <a:ext cx="2952874" cy="2983210"/>
          </a:xfrm>
          <a:prstGeom prst="upArrow">
            <a:avLst>
              <a:gd name="adj1" fmla="val 72694"/>
              <a:gd name="adj2" fmla="val 33931"/>
            </a:avLst>
          </a:prstGeom>
          <a:gradFill rotWithShape="1">
            <a:gsLst>
              <a:gs pos="0">
                <a:schemeClr val="accent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 name="Text Box 10"/>
          <p:cNvSpPr txBox="1">
            <a:spLocks noChangeArrowheads="1"/>
          </p:cNvSpPr>
          <p:nvPr/>
        </p:nvSpPr>
        <p:spPr bwMode="gray">
          <a:xfrm>
            <a:off x="2194260" y="3727401"/>
            <a:ext cx="224933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latin typeface="微软雅黑" panose="020B0503020204020204" pitchFamily="34" charset="-122"/>
                <a:ea typeface="微软雅黑" panose="020B0503020204020204" pitchFamily="34" charset="-122"/>
              </a:rPr>
              <a:t>抽样单位覆盖</a:t>
            </a:r>
            <a:endParaRPr lang="en-US" altLang="zh-CN" b="1" dirty="0">
              <a:solidFill>
                <a:srgbClr val="FFFFFF"/>
              </a:solidFill>
              <a:latin typeface="微软雅黑" panose="020B0503020204020204" pitchFamily="34" charset="-122"/>
              <a:ea typeface="微软雅黑" panose="020B0503020204020204" pitchFamily="34" charset="-122"/>
            </a:endParaRPr>
          </a:p>
          <a:p>
            <a:pPr algn="ctr" eaLnBrk="0" hangingPunct="0"/>
            <a:r>
              <a:rPr lang="zh-CN" altLang="en-US" b="1" dirty="0">
                <a:latin typeface="微软雅黑" panose="020B0503020204020204" pitchFamily="34" charset="-122"/>
                <a:ea typeface="微软雅黑" panose="020B0503020204020204" pitchFamily="34" charset="-122"/>
              </a:rPr>
              <a:t>业主</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总包</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主要分包</a:t>
            </a:r>
            <a:endParaRPr lang="en-US" altLang="zh-CN" b="1" dirty="0">
              <a:latin typeface="微软雅黑" panose="020B0503020204020204" pitchFamily="34" charset="-122"/>
              <a:ea typeface="微软雅黑" panose="020B0503020204020204" pitchFamily="34" charset="-122"/>
            </a:endParaRPr>
          </a:p>
        </p:txBody>
      </p:sp>
      <p:sp>
        <p:nvSpPr>
          <p:cNvPr id="18" name="Text Box 11"/>
          <p:cNvSpPr txBox="1">
            <a:spLocks noChangeArrowheads="1"/>
          </p:cNvSpPr>
          <p:nvPr/>
        </p:nvSpPr>
        <p:spPr bwMode="gray">
          <a:xfrm>
            <a:off x="3274148" y="2535203"/>
            <a:ext cx="24817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sz="2000" b="1"/>
            </a:lvl1pPr>
          </a:lstStyle>
          <a:p>
            <a:r>
              <a:rPr lang="zh-CN" altLang="en-US" sz="1800" dirty="0">
                <a:latin typeface="微软雅黑" panose="020B0503020204020204" pitchFamily="34" charset="-122"/>
                <a:ea typeface="微软雅黑" panose="020B0503020204020204" pitchFamily="34" charset="-122"/>
              </a:rPr>
              <a:t>一档</a:t>
            </a:r>
            <a:r>
              <a:rPr lang="en-US" altLang="zh-CN" sz="1800" dirty="0">
                <a:latin typeface="微软雅黑" panose="020B0503020204020204" pitchFamily="34" charset="-122"/>
                <a:ea typeface="微软雅黑" panose="020B0503020204020204" pitchFamily="34" charset="-122"/>
              </a:rPr>
              <a:t>100%</a:t>
            </a:r>
            <a:r>
              <a:rPr lang="zh-CN" altLang="en-US" sz="1800" dirty="0">
                <a:latin typeface="微软雅黑" panose="020B0503020204020204" pitchFamily="34" charset="-122"/>
                <a:ea typeface="微软雅黑" panose="020B0503020204020204" pitchFamily="34" charset="-122"/>
              </a:rPr>
              <a:t>，二档</a:t>
            </a:r>
            <a:r>
              <a:rPr lang="en-US" altLang="zh-CN" sz="1800" dirty="0">
                <a:latin typeface="微软雅黑" panose="020B0503020204020204" pitchFamily="34" charset="-122"/>
                <a:ea typeface="微软雅黑" panose="020B0503020204020204" pitchFamily="34" charset="-122"/>
              </a:rPr>
              <a:t>70%</a:t>
            </a:r>
          </a:p>
        </p:txBody>
      </p:sp>
      <p:grpSp>
        <p:nvGrpSpPr>
          <p:cNvPr id="19" name="Group 12"/>
          <p:cNvGrpSpPr>
            <a:grpSpLocks/>
          </p:cNvGrpSpPr>
          <p:nvPr/>
        </p:nvGrpSpPr>
        <p:grpSpPr bwMode="auto">
          <a:xfrm>
            <a:off x="1123950" y="4447481"/>
            <a:ext cx="2286000" cy="1543050"/>
            <a:chOff x="1440" y="3000"/>
            <a:chExt cx="1440" cy="1008"/>
          </a:xfrm>
        </p:grpSpPr>
        <p:sp>
          <p:nvSpPr>
            <p:cNvPr id="20" name="AutoShape 13"/>
            <p:cNvSpPr>
              <a:spLocks noChangeArrowheads="1"/>
            </p:cNvSpPr>
            <p:nvPr/>
          </p:nvSpPr>
          <p:spPr bwMode="gray">
            <a:xfrm>
              <a:off x="1440" y="3000"/>
              <a:ext cx="1440" cy="1008"/>
            </a:xfrm>
            <a:prstGeom prst="upArrow">
              <a:avLst>
                <a:gd name="adj1" fmla="val 78306"/>
                <a:gd name="adj2" fmla="val 48213"/>
              </a:avLst>
            </a:prstGeom>
            <a:gradFill rotWithShape="1">
              <a:gsLst>
                <a:gs pos="0">
                  <a:schemeClr val="tx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 name="Text Box 14"/>
            <p:cNvSpPr txBox="1">
              <a:spLocks noChangeArrowheads="1"/>
            </p:cNvSpPr>
            <p:nvPr/>
          </p:nvSpPr>
          <p:spPr bwMode="gray">
            <a:xfrm>
              <a:off x="1798" y="3489"/>
              <a:ext cx="698" cy="422"/>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0"/>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dirty="0">
                  <a:latin typeface="微软雅黑" panose="020B0503020204020204" pitchFamily="34" charset="-122"/>
                  <a:ea typeface="微软雅黑" panose="020B0503020204020204" pitchFamily="34" charset="-122"/>
                </a:rPr>
                <a:t>穹顶</a:t>
              </a:r>
              <a:r>
                <a:rPr lang="zh-CN" altLang="en-US" b="1" dirty="0" smtClean="0">
                  <a:latin typeface="微软雅黑" panose="020B0503020204020204" pitchFamily="34" charset="-122"/>
                  <a:ea typeface="微软雅黑" panose="020B0503020204020204" pitchFamily="34" charset="-122"/>
                </a:rPr>
                <a:t>吊装</a:t>
              </a:r>
              <a:endParaRPr lang="en-US" altLang="zh-CN" b="1" dirty="0" smtClean="0">
                <a:latin typeface="微软雅黑" panose="020B0503020204020204" pitchFamily="34" charset="-122"/>
                <a:ea typeface="微软雅黑" panose="020B0503020204020204" pitchFamily="34" charset="-122"/>
              </a:endParaRPr>
            </a:p>
            <a:p>
              <a:pPr algn="ctr" eaLnBrk="0" hangingPunct="0"/>
              <a:r>
                <a:rPr lang="en-US" altLang="zh-CN" b="1" dirty="0" smtClean="0">
                  <a:latin typeface="微软雅黑" panose="020B0503020204020204" pitchFamily="34" charset="-122"/>
                  <a:ea typeface="微软雅黑" panose="020B0503020204020204" pitchFamily="34" charset="-122"/>
                </a:rPr>
                <a:t>10%</a:t>
              </a:r>
              <a:endParaRPr lang="en-US" altLang="zh-CN" b="1" dirty="0">
                <a:latin typeface="微软雅黑" panose="020B0503020204020204" pitchFamily="34" charset="-122"/>
                <a:ea typeface="微软雅黑" panose="020B0503020204020204" pitchFamily="34" charset="-122"/>
              </a:endParaRPr>
            </a:p>
          </p:txBody>
        </p:sp>
      </p:grpSp>
      <p:sp>
        <p:nvSpPr>
          <p:cNvPr id="23" name="AutoShape 4"/>
          <p:cNvSpPr>
            <a:spLocks noChangeArrowheads="1"/>
          </p:cNvSpPr>
          <p:nvPr/>
        </p:nvSpPr>
        <p:spPr bwMode="gray">
          <a:xfrm>
            <a:off x="4499446" y="3048422"/>
            <a:ext cx="2880866" cy="2983210"/>
          </a:xfrm>
          <a:prstGeom prst="upArrow">
            <a:avLst>
              <a:gd name="adj1" fmla="val 72694"/>
              <a:gd name="adj2" fmla="val 33931"/>
            </a:avLst>
          </a:prstGeom>
          <a:gradFill rotWithShape="1">
            <a:gsLst>
              <a:gs pos="0">
                <a:schemeClr val="accent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2" name="AutoShape 5"/>
          <p:cNvSpPr>
            <a:spLocks noChangeArrowheads="1"/>
          </p:cNvSpPr>
          <p:nvPr/>
        </p:nvSpPr>
        <p:spPr bwMode="gray">
          <a:xfrm>
            <a:off x="5638800" y="4447481"/>
            <a:ext cx="2438400" cy="1543050"/>
          </a:xfrm>
          <a:prstGeom prst="upArrow">
            <a:avLst>
              <a:gd name="adj1" fmla="val 78306"/>
              <a:gd name="adj2" fmla="val 48213"/>
            </a:avLst>
          </a:prstGeom>
          <a:gradFill rotWithShape="1">
            <a:gsLst>
              <a:gs pos="0">
                <a:schemeClr val="tx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 name="AutoShape 7"/>
          <p:cNvSpPr>
            <a:spLocks noChangeArrowheads="1"/>
          </p:cNvSpPr>
          <p:nvPr/>
        </p:nvSpPr>
        <p:spPr bwMode="gray">
          <a:xfrm>
            <a:off x="3371849" y="4447481"/>
            <a:ext cx="2286000" cy="1543050"/>
          </a:xfrm>
          <a:prstGeom prst="upArrow">
            <a:avLst>
              <a:gd name="adj1" fmla="val 78306"/>
              <a:gd name="adj2" fmla="val 48213"/>
            </a:avLst>
          </a:prstGeom>
          <a:gradFill rotWithShape="1">
            <a:gsLst>
              <a:gs pos="0">
                <a:schemeClr val="tx2"/>
              </a:gs>
              <a:gs pos="100000">
                <a:srgbClr val="EAEAEA"/>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4" name="Text Box 8"/>
          <p:cNvSpPr txBox="1">
            <a:spLocks noChangeArrowheads="1"/>
          </p:cNvSpPr>
          <p:nvPr/>
        </p:nvSpPr>
        <p:spPr bwMode="gray">
          <a:xfrm>
            <a:off x="3714616" y="5196044"/>
            <a:ext cx="1569660" cy="646331"/>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0"/>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eaLnBrk="0" hangingPunct="0">
              <a:defRPr b="1"/>
            </a:lvl1pPr>
          </a:lstStyle>
          <a:p>
            <a:pPr algn="ctr"/>
            <a:r>
              <a:rPr lang="zh-CN" altLang="en-US" dirty="0">
                <a:latin typeface="微软雅黑" panose="020B0503020204020204" pitchFamily="34" charset="-122"/>
                <a:ea typeface="微软雅黑" panose="020B0503020204020204" pitchFamily="34" charset="-122"/>
              </a:rPr>
              <a:t>冷态</a:t>
            </a:r>
            <a:r>
              <a:rPr lang="zh-CN" altLang="en-US" dirty="0" smtClean="0">
                <a:latin typeface="微软雅黑" panose="020B0503020204020204" pitchFamily="34" charset="-122"/>
                <a:ea typeface="微软雅黑" panose="020B0503020204020204" pitchFamily="34" charset="-122"/>
              </a:rPr>
              <a:t>功能试验</a:t>
            </a:r>
            <a:endParaRPr lang="en-US" altLang="zh-CN" dirty="0" smtClean="0">
              <a:latin typeface="微软雅黑" panose="020B0503020204020204" pitchFamily="34" charset="-122"/>
              <a:ea typeface="微软雅黑" panose="020B0503020204020204" pitchFamily="34" charset="-122"/>
            </a:endParaRPr>
          </a:p>
          <a:p>
            <a:pPr algn="ctr"/>
            <a:r>
              <a:rPr lang="en-US" altLang="zh-CN" dirty="0" smtClean="0">
                <a:latin typeface="微软雅黑" panose="020B0503020204020204" pitchFamily="34" charset="-122"/>
                <a:ea typeface="微软雅黑" panose="020B0503020204020204" pitchFamily="34" charset="-122"/>
              </a:rPr>
              <a:t>10%</a:t>
            </a:r>
            <a:endParaRPr lang="en-US" altLang="zh-CN" dirty="0">
              <a:latin typeface="微软雅黑" panose="020B0503020204020204" pitchFamily="34" charset="-122"/>
              <a:ea typeface="微软雅黑" panose="020B0503020204020204" pitchFamily="34" charset="-122"/>
            </a:endParaRPr>
          </a:p>
        </p:txBody>
      </p:sp>
      <p:sp>
        <p:nvSpPr>
          <p:cNvPr id="16" name="Text Box 9"/>
          <p:cNvSpPr txBox="1">
            <a:spLocks noChangeArrowheads="1"/>
          </p:cNvSpPr>
          <p:nvPr/>
        </p:nvSpPr>
        <p:spPr bwMode="gray">
          <a:xfrm>
            <a:off x="6188586" y="5212320"/>
            <a:ext cx="1338828" cy="646331"/>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0"/>
                        <a:invGamma/>
                      </a:schemeClr>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eaLnBrk="0" hangingPunct="0">
              <a:defRPr b="1"/>
            </a:lvl1pPr>
          </a:lstStyle>
          <a:p>
            <a:pPr algn="ctr"/>
            <a:r>
              <a:rPr lang="zh-CN" altLang="en-US" dirty="0">
                <a:latin typeface="微软雅黑" panose="020B0503020204020204" pitchFamily="34" charset="-122"/>
                <a:ea typeface="微软雅黑" panose="020B0503020204020204" pitchFamily="34" charset="-122"/>
              </a:rPr>
              <a:t>商运</a:t>
            </a:r>
            <a:r>
              <a:rPr lang="zh-CN" altLang="en-US" dirty="0" smtClean="0">
                <a:latin typeface="微软雅黑" panose="020B0503020204020204" pitchFamily="34" charset="-122"/>
                <a:ea typeface="微软雅黑" panose="020B0503020204020204" pitchFamily="34" charset="-122"/>
              </a:rPr>
              <a:t>一年后</a:t>
            </a:r>
            <a:endParaRPr lang="en-US" altLang="zh-CN" dirty="0" smtClean="0">
              <a:latin typeface="微软雅黑" panose="020B0503020204020204" pitchFamily="34" charset="-122"/>
              <a:ea typeface="微软雅黑" panose="020B0503020204020204" pitchFamily="34" charset="-122"/>
            </a:endParaRPr>
          </a:p>
          <a:p>
            <a:pPr algn="ctr"/>
            <a:r>
              <a:rPr lang="en-US" altLang="zh-CN" dirty="0" smtClean="0">
                <a:latin typeface="微软雅黑" panose="020B0503020204020204" pitchFamily="34" charset="-122"/>
                <a:ea typeface="微软雅黑" panose="020B0503020204020204" pitchFamily="34" charset="-122"/>
              </a:rPr>
              <a:t>10%</a:t>
            </a:r>
            <a:endParaRPr lang="en-US" altLang="zh-CN" dirty="0">
              <a:latin typeface="微软雅黑" panose="020B0503020204020204" pitchFamily="34" charset="-122"/>
              <a:ea typeface="微软雅黑" panose="020B0503020204020204" pitchFamily="34" charset="-122"/>
            </a:endParaRPr>
          </a:p>
        </p:txBody>
      </p:sp>
      <p:sp>
        <p:nvSpPr>
          <p:cNvPr id="25" name="Text Box 10"/>
          <p:cNvSpPr txBox="1">
            <a:spLocks noChangeArrowheads="1"/>
          </p:cNvSpPr>
          <p:nvPr/>
        </p:nvSpPr>
        <p:spPr bwMode="gray">
          <a:xfrm>
            <a:off x="4855897" y="3727401"/>
            <a:ext cx="21563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latin typeface="微软雅黑" panose="020B0503020204020204" pitchFamily="34" charset="-122"/>
                <a:ea typeface="微软雅黑" panose="020B0503020204020204" pitchFamily="34" charset="-122"/>
              </a:rPr>
              <a:t>抽样样本覆盖</a:t>
            </a:r>
            <a:endParaRPr lang="en-US" altLang="zh-CN" b="1" dirty="0" smtClean="0">
              <a:latin typeface="微软雅黑" panose="020B0503020204020204" pitchFamily="34" charset="-122"/>
              <a:ea typeface="微软雅黑" panose="020B0503020204020204" pitchFamily="34" charset="-122"/>
            </a:endParaRPr>
          </a:p>
          <a:p>
            <a:pPr algn="ctr" eaLnBrk="0" hangingPunct="0"/>
            <a:r>
              <a:rPr lang="zh-CN" altLang="en-US" b="1" dirty="0" smtClean="0">
                <a:latin typeface="微软雅黑" panose="020B0503020204020204" pitchFamily="34" charset="-122"/>
                <a:ea typeface="微软雅黑" panose="020B0503020204020204" pitchFamily="34" charset="-122"/>
              </a:rPr>
              <a:t>核岛</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常规岛</a:t>
            </a:r>
            <a:r>
              <a:rPr lang="en-US" altLang="zh-CN" b="1" dirty="0">
                <a:latin typeface="微软雅黑" panose="020B0503020204020204" pitchFamily="34" charset="-122"/>
                <a:ea typeface="微软雅黑" panose="020B0503020204020204" pitchFamily="34" charset="-122"/>
              </a:rPr>
              <a:t>&amp;</a:t>
            </a:r>
            <a:r>
              <a:rPr lang="en-US" altLang="zh-CN" b="1" dirty="0" smtClean="0">
                <a:latin typeface="微软雅黑" panose="020B0503020204020204" pitchFamily="34" charset="-122"/>
                <a:ea typeface="微软雅黑" panose="020B0503020204020204" pitchFamily="34" charset="-122"/>
              </a:rPr>
              <a:t>BOP</a:t>
            </a:r>
            <a:endParaRPr lang="en-US" altLang="zh-CN" b="1" dirty="0">
              <a:solidFill>
                <a:srgbClr val="FFFFFF"/>
              </a:solidFill>
              <a:latin typeface="微软雅黑" panose="020B0503020204020204" pitchFamily="34" charset="-122"/>
              <a:ea typeface="微软雅黑" panose="020B0503020204020204" pitchFamily="34" charset="-122"/>
            </a:endParaRPr>
          </a:p>
        </p:txBody>
      </p:sp>
      <p:sp>
        <p:nvSpPr>
          <p:cNvPr id="22" name="Text Box 3"/>
          <p:cNvSpPr txBox="1">
            <a:spLocks noChangeArrowheads="1"/>
          </p:cNvSpPr>
          <p:nvPr/>
        </p:nvSpPr>
        <p:spPr bwMode="auto">
          <a:xfrm>
            <a:off x="35496" y="1710002"/>
            <a:ext cx="2819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b="1" dirty="0" smtClean="0"/>
              <a:t>“</a:t>
            </a:r>
            <a:r>
              <a:rPr lang="zh-CN" altLang="zh-CN" b="1" dirty="0" smtClean="0"/>
              <a:t>专项工程质量评价</a:t>
            </a:r>
            <a:r>
              <a:rPr lang="zh-CN" altLang="en-US" b="1" dirty="0" smtClean="0"/>
              <a:t>”</a:t>
            </a:r>
            <a:endParaRPr lang="en-US" altLang="zh-CN" b="1" dirty="0" smtClean="0"/>
          </a:p>
          <a:p>
            <a:pPr algn="ctr" eaLnBrk="0" hangingPunct="0"/>
            <a:r>
              <a:rPr lang="zh-CN" altLang="en-US" b="1" dirty="0" smtClean="0"/>
              <a:t>的一部分</a:t>
            </a:r>
            <a:endParaRPr lang="en-US" altLang="zh-CN" b="1" dirty="0">
              <a:solidFill>
                <a:srgbClr val="00006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3018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0274B27E-9480-45F4-B7F4-762A02599AAB}" type="slidenum">
              <a:rPr lang="zh-CN" altLang="en-US" smtClean="0"/>
              <a:pPr>
                <a:defRPr/>
              </a:pPr>
              <a:t>7</a:t>
            </a:fld>
            <a:endParaRPr lang="zh-CN" altLang="en-US" dirty="0"/>
          </a:p>
        </p:txBody>
      </p:sp>
      <p:sp>
        <p:nvSpPr>
          <p:cNvPr id="5" name="矩形 4"/>
          <p:cNvSpPr/>
          <p:nvPr/>
        </p:nvSpPr>
        <p:spPr>
          <a:xfrm>
            <a:off x="361514" y="980728"/>
            <a:ext cx="2194262" cy="461665"/>
          </a:xfrm>
          <a:prstGeom prst="rect">
            <a:avLst/>
          </a:prstGeom>
          <a:solidFill>
            <a:srgbClr val="FFC000"/>
          </a:solidFill>
        </p:spPr>
        <p:txBody>
          <a:bodyPr wrap="square">
            <a:spAutoFit/>
          </a:bodyPr>
          <a:lstStyle/>
          <a:p>
            <a:r>
              <a:rPr lang="en-US" altLang="zh-CN" sz="2400" b="1" dirty="0">
                <a:solidFill>
                  <a:srgbClr val="000000"/>
                </a:solidFill>
                <a:latin typeface="微软雅黑" panose="020B0503020204020204" pitchFamily="34" charset="-122"/>
                <a:ea typeface="微软雅黑" panose="020B0503020204020204" pitchFamily="34" charset="-122"/>
              </a:rPr>
              <a:t>6</a:t>
            </a:r>
            <a:r>
              <a:rPr lang="zh-CN" altLang="en-US" sz="2400" b="1" dirty="0">
                <a:solidFill>
                  <a:srgbClr val="000000"/>
                </a:solidFill>
                <a:latin typeface="微软雅黑" panose="020B0503020204020204" pitchFamily="34" charset="-122"/>
                <a:ea typeface="微软雅黑" panose="020B0503020204020204" pitchFamily="34" charset="-122"/>
              </a:rPr>
              <a:t>个评价维度</a:t>
            </a:r>
          </a:p>
        </p:txBody>
      </p:sp>
      <p:sp>
        <p:nvSpPr>
          <p:cNvPr id="7" name="TextBox 6"/>
          <p:cNvSpPr txBox="1"/>
          <p:nvPr/>
        </p:nvSpPr>
        <p:spPr>
          <a:xfrm>
            <a:off x="1950733" y="1806549"/>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30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6" name="Oval 72"/>
          <p:cNvSpPr>
            <a:spLocks noChangeArrowheads="1"/>
          </p:cNvSpPr>
          <p:nvPr/>
        </p:nvSpPr>
        <p:spPr bwMode="ltGray">
          <a:xfrm>
            <a:off x="2363788" y="3964372"/>
            <a:ext cx="5561012" cy="1325563"/>
          </a:xfrm>
          <a:prstGeom prst="ellipse">
            <a:avLst/>
          </a:prstGeom>
          <a:gradFill rotWithShape="1">
            <a:gsLst>
              <a:gs pos="0">
                <a:srgbClr val="292929"/>
              </a:gs>
              <a:gs pos="100000">
                <a:srgbClr val="003399">
                  <a:alpha val="53000"/>
                </a:srgbClr>
              </a:gs>
            </a:gsLst>
            <a:lin ang="2700000" scaled="1"/>
          </a:gradFill>
          <a:ln>
            <a:noFill/>
          </a:ln>
          <a:effectLst/>
          <a:extLst>
            <a:ext uri="{91240B29-F687-4F45-9708-019B960494DF}">
              <a14:hiddenLine xmlns:a14="http://schemas.microsoft.com/office/drawing/2010/main" w="3175">
                <a:solidFill>
                  <a:schemeClr val="tx1"/>
                </a:solidFill>
                <a:round/>
                <a:headEnd/>
                <a:tailEnd type="none" w="sm" len="sm"/>
              </a14:hiddenLine>
            </a:ext>
            <a:ext uri="{AF507438-7753-43E0-B8FC-AC1667EBCBE1}">
              <a14:hiddenEffects xmlns:a14="http://schemas.microsoft.com/office/drawing/2010/main">
                <a:effectLst>
                  <a:outerShdw dist="71842" dir="2700000" algn="ctr" rotWithShape="0">
                    <a:schemeClr val="bg2"/>
                  </a:outerShdw>
                </a:effectLst>
              </a14:hiddenEffects>
            </a:ext>
          </a:extLst>
        </p:spPr>
        <p:txBody>
          <a:bodyPr vert="eaVert" wrap="none" lIns="92075" tIns="46038" rIns="92075" bIns="46038" anchor="ctr"/>
          <a:lstStyle/>
          <a:p>
            <a:endParaRPr lang="zh-CN" altLang="en-US">
              <a:latin typeface="微软雅黑" panose="020B0503020204020204" pitchFamily="34" charset="-122"/>
              <a:ea typeface="微软雅黑" panose="020B0503020204020204" pitchFamily="34" charset="-122"/>
            </a:endParaRPr>
          </a:p>
        </p:txBody>
      </p:sp>
      <p:sp>
        <p:nvSpPr>
          <p:cNvPr id="8" name="Oval 73"/>
          <p:cNvSpPr>
            <a:spLocks noChangeArrowheads="1"/>
          </p:cNvSpPr>
          <p:nvPr/>
        </p:nvSpPr>
        <p:spPr bwMode="gray">
          <a:xfrm rot="20601703">
            <a:off x="1638300" y="1851410"/>
            <a:ext cx="5761038" cy="3016250"/>
          </a:xfrm>
          <a:prstGeom prst="ellipse">
            <a:avLst/>
          </a:prstGeom>
          <a:gradFill rotWithShape="0">
            <a:gsLst>
              <a:gs pos="0">
                <a:srgbClr val="29698D"/>
              </a:gs>
              <a:gs pos="50000">
                <a:srgbClr val="29698D">
                  <a:gamma/>
                  <a:tint val="24314"/>
                  <a:invGamma/>
                </a:srgbClr>
              </a:gs>
              <a:gs pos="100000">
                <a:srgbClr val="29698D"/>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9" name="Oval 74"/>
          <p:cNvSpPr>
            <a:spLocks noChangeArrowheads="1"/>
          </p:cNvSpPr>
          <p:nvPr/>
        </p:nvSpPr>
        <p:spPr bwMode="gray">
          <a:xfrm rot="20601703">
            <a:off x="1693863" y="1676267"/>
            <a:ext cx="5562600" cy="2922587"/>
          </a:xfrm>
          <a:prstGeom prst="ellipse">
            <a:avLst/>
          </a:prstGeom>
          <a:gradFill rotWithShape="1">
            <a:gsLst>
              <a:gs pos="0">
                <a:srgbClr val="33CCCC">
                  <a:gamma/>
                  <a:shade val="63529"/>
                  <a:invGamma/>
                </a:srgbClr>
              </a:gs>
              <a:gs pos="100000">
                <a:srgbClr val="33CCCC"/>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 name="Arc 75"/>
          <p:cNvSpPr>
            <a:spLocks/>
          </p:cNvSpPr>
          <p:nvPr/>
        </p:nvSpPr>
        <p:spPr bwMode="gray">
          <a:xfrm rot="20601703">
            <a:off x="4572000" y="2699135"/>
            <a:ext cx="2792413" cy="1458912"/>
          </a:xfrm>
          <a:custGeom>
            <a:avLst/>
            <a:gdLst>
              <a:gd name="G0" fmla="+- 0 0 0"/>
              <a:gd name="G1" fmla="+- 0 0 0"/>
              <a:gd name="G2" fmla="+- 21600 0 0"/>
              <a:gd name="T0" fmla="*/ 21019 w 21019"/>
              <a:gd name="T1" fmla="*/ 4978 h 20965"/>
              <a:gd name="T2" fmla="*/ 5199 w 21019"/>
              <a:gd name="T3" fmla="*/ 20965 h 20965"/>
              <a:gd name="T4" fmla="*/ 0 w 21019"/>
              <a:gd name="T5" fmla="*/ 0 h 20965"/>
            </a:gdLst>
            <a:ahLst/>
            <a:cxnLst>
              <a:cxn ang="0">
                <a:pos x="T0" y="T1"/>
              </a:cxn>
              <a:cxn ang="0">
                <a:pos x="T2" y="T3"/>
              </a:cxn>
              <a:cxn ang="0">
                <a:pos x="T4" y="T5"/>
              </a:cxn>
            </a:cxnLst>
            <a:rect l="0" t="0" r="r" b="b"/>
            <a:pathLst>
              <a:path w="21019" h="20965" fill="none" extrusionOk="0">
                <a:moveTo>
                  <a:pt x="21018" y="4977"/>
                </a:moveTo>
                <a:cubicBezTo>
                  <a:pt x="19154" y="12848"/>
                  <a:pt x="13049" y="19018"/>
                  <a:pt x="5198" y="20964"/>
                </a:cubicBezTo>
              </a:path>
              <a:path w="21019" h="20965" stroke="0" extrusionOk="0">
                <a:moveTo>
                  <a:pt x="21018" y="4977"/>
                </a:moveTo>
                <a:cubicBezTo>
                  <a:pt x="19154" y="12848"/>
                  <a:pt x="13049" y="19018"/>
                  <a:pt x="5198" y="20964"/>
                </a:cubicBezTo>
                <a:lnTo>
                  <a:pt x="0" y="0"/>
                </a:lnTo>
                <a:close/>
              </a:path>
            </a:pathLst>
          </a:custGeom>
          <a:gradFill rotWithShape="1">
            <a:gsLst>
              <a:gs pos="0">
                <a:srgbClr val="6FC5E3"/>
              </a:gs>
              <a:gs pos="100000">
                <a:srgbClr val="6FC5E3">
                  <a:gamma/>
                  <a:shade val="63529"/>
                  <a:invGamma/>
                </a:srgbClr>
              </a:gs>
            </a:gsLst>
            <a:lin ang="54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1" name="Arc 76"/>
          <p:cNvSpPr>
            <a:spLocks/>
          </p:cNvSpPr>
          <p:nvPr/>
        </p:nvSpPr>
        <p:spPr bwMode="gray">
          <a:xfrm rot="20601703">
            <a:off x="4316413" y="1767272"/>
            <a:ext cx="2847975" cy="1550988"/>
          </a:xfrm>
          <a:custGeom>
            <a:avLst/>
            <a:gdLst>
              <a:gd name="G0" fmla="+- 0 0 0"/>
              <a:gd name="G1" fmla="+- 14521 0 0"/>
              <a:gd name="G2" fmla="+- 21600 0 0"/>
              <a:gd name="T0" fmla="*/ 15991 w 21600"/>
              <a:gd name="T1" fmla="*/ 0 h 22904"/>
              <a:gd name="T2" fmla="*/ 19907 w 21600"/>
              <a:gd name="T3" fmla="*/ 22904 h 22904"/>
              <a:gd name="T4" fmla="*/ 0 w 21600"/>
              <a:gd name="T5" fmla="*/ 14521 h 22904"/>
            </a:gdLst>
            <a:ahLst/>
            <a:cxnLst>
              <a:cxn ang="0">
                <a:pos x="T0" y="T1"/>
              </a:cxn>
              <a:cxn ang="0">
                <a:pos x="T2" y="T3"/>
              </a:cxn>
              <a:cxn ang="0">
                <a:pos x="T4" y="T5"/>
              </a:cxn>
            </a:cxnLst>
            <a:rect l="0" t="0" r="r" b="b"/>
            <a:pathLst>
              <a:path w="21600" h="22904" fill="none" extrusionOk="0">
                <a:moveTo>
                  <a:pt x="15990" y="0"/>
                </a:moveTo>
                <a:cubicBezTo>
                  <a:pt x="19600" y="3975"/>
                  <a:pt x="21600" y="9151"/>
                  <a:pt x="21600" y="14521"/>
                </a:cubicBezTo>
                <a:cubicBezTo>
                  <a:pt x="21600" y="17400"/>
                  <a:pt x="21024" y="20250"/>
                  <a:pt x="19906" y="22903"/>
                </a:cubicBezTo>
              </a:path>
              <a:path w="21600" h="22904" stroke="0" extrusionOk="0">
                <a:moveTo>
                  <a:pt x="15990" y="0"/>
                </a:moveTo>
                <a:cubicBezTo>
                  <a:pt x="19600" y="3975"/>
                  <a:pt x="21600" y="9151"/>
                  <a:pt x="21600" y="14521"/>
                </a:cubicBezTo>
                <a:cubicBezTo>
                  <a:pt x="21600" y="17400"/>
                  <a:pt x="21024" y="20250"/>
                  <a:pt x="19906" y="22903"/>
                </a:cubicBezTo>
                <a:lnTo>
                  <a:pt x="0" y="14521"/>
                </a:lnTo>
                <a:close/>
              </a:path>
            </a:pathLst>
          </a:custGeom>
          <a:solidFill>
            <a:srgbClr val="0099CC"/>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2" name="Arc 77"/>
          <p:cNvSpPr>
            <a:spLocks/>
          </p:cNvSpPr>
          <p:nvPr/>
        </p:nvSpPr>
        <p:spPr bwMode="gray">
          <a:xfrm rot="20601703" flipH="1">
            <a:off x="1712913" y="2953135"/>
            <a:ext cx="2833687" cy="1654175"/>
          </a:xfrm>
          <a:custGeom>
            <a:avLst/>
            <a:gdLst>
              <a:gd name="G0" fmla="+- 0 0 0"/>
              <a:gd name="G1" fmla="+- 8964 0 0"/>
              <a:gd name="G2" fmla="+- 21600 0 0"/>
              <a:gd name="T0" fmla="*/ 19652 w 21600"/>
              <a:gd name="T1" fmla="*/ 0 h 24764"/>
              <a:gd name="T2" fmla="*/ 14728 w 21600"/>
              <a:gd name="T3" fmla="*/ 24764 h 24764"/>
              <a:gd name="T4" fmla="*/ 0 w 21600"/>
              <a:gd name="T5" fmla="*/ 8964 h 24764"/>
            </a:gdLst>
            <a:ahLst/>
            <a:cxnLst>
              <a:cxn ang="0">
                <a:pos x="T0" y="T1"/>
              </a:cxn>
              <a:cxn ang="0">
                <a:pos x="T2" y="T3"/>
              </a:cxn>
              <a:cxn ang="0">
                <a:pos x="T4" y="T5"/>
              </a:cxn>
            </a:cxnLst>
            <a:rect l="0" t="0" r="r" b="b"/>
            <a:pathLst>
              <a:path w="21600" h="24764" fill="none" extrusionOk="0">
                <a:moveTo>
                  <a:pt x="19652" y="-1"/>
                </a:moveTo>
                <a:cubicBezTo>
                  <a:pt x="20935" y="2814"/>
                  <a:pt x="21600" y="5870"/>
                  <a:pt x="21600" y="8964"/>
                </a:cubicBezTo>
                <a:cubicBezTo>
                  <a:pt x="21600" y="14955"/>
                  <a:pt x="19111" y="20678"/>
                  <a:pt x="14728" y="24764"/>
                </a:cubicBezTo>
              </a:path>
              <a:path w="21600" h="24764" stroke="0" extrusionOk="0">
                <a:moveTo>
                  <a:pt x="19652" y="-1"/>
                </a:moveTo>
                <a:cubicBezTo>
                  <a:pt x="20935" y="2814"/>
                  <a:pt x="21600" y="5870"/>
                  <a:pt x="21600" y="8964"/>
                </a:cubicBezTo>
                <a:cubicBezTo>
                  <a:pt x="21600" y="14955"/>
                  <a:pt x="19111" y="20678"/>
                  <a:pt x="14728" y="24764"/>
                </a:cubicBezTo>
                <a:lnTo>
                  <a:pt x="0" y="8964"/>
                </a:lnTo>
                <a:close/>
              </a:path>
            </a:pathLst>
          </a:custGeom>
          <a:gradFill rotWithShape="1">
            <a:gsLst>
              <a:gs pos="0">
                <a:srgbClr val="47ABE3">
                  <a:gamma/>
                  <a:tint val="45490"/>
                  <a:invGamma/>
                </a:srgbClr>
              </a:gs>
              <a:gs pos="100000">
                <a:srgbClr val="47ABE3"/>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 name="Arc 78"/>
          <p:cNvSpPr>
            <a:spLocks/>
          </p:cNvSpPr>
          <p:nvPr/>
        </p:nvSpPr>
        <p:spPr bwMode="gray">
          <a:xfrm rot="20601703">
            <a:off x="3657600" y="1484697"/>
            <a:ext cx="2641600" cy="1455738"/>
          </a:xfrm>
          <a:custGeom>
            <a:avLst/>
            <a:gdLst>
              <a:gd name="G0" fmla="+- 4079 0 0"/>
              <a:gd name="G1" fmla="+- 21600 0 0"/>
              <a:gd name="G2" fmla="+- 21600 0 0"/>
              <a:gd name="T0" fmla="*/ 0 w 20074"/>
              <a:gd name="T1" fmla="*/ 389 h 21600"/>
              <a:gd name="T2" fmla="*/ 20074 w 20074"/>
              <a:gd name="T3" fmla="*/ 7083 h 21600"/>
              <a:gd name="T4" fmla="*/ 4079 w 20074"/>
              <a:gd name="T5" fmla="*/ 21600 h 21600"/>
            </a:gdLst>
            <a:ahLst/>
            <a:cxnLst>
              <a:cxn ang="0">
                <a:pos x="T0" y="T1"/>
              </a:cxn>
              <a:cxn ang="0">
                <a:pos x="T2" y="T3"/>
              </a:cxn>
              <a:cxn ang="0">
                <a:pos x="T4" y="T5"/>
              </a:cxn>
            </a:cxnLst>
            <a:rect l="0" t="0" r="r" b="b"/>
            <a:pathLst>
              <a:path w="20074" h="21600" fill="none" extrusionOk="0">
                <a:moveTo>
                  <a:pt x="-1" y="388"/>
                </a:moveTo>
                <a:cubicBezTo>
                  <a:pt x="1344" y="130"/>
                  <a:pt x="2710" y="-1"/>
                  <a:pt x="4079" y="0"/>
                </a:cubicBezTo>
                <a:cubicBezTo>
                  <a:pt x="10170" y="0"/>
                  <a:pt x="15979" y="2572"/>
                  <a:pt x="20073" y="7083"/>
                </a:cubicBezTo>
              </a:path>
              <a:path w="20074" h="21600" stroke="0" extrusionOk="0">
                <a:moveTo>
                  <a:pt x="-1" y="388"/>
                </a:moveTo>
                <a:cubicBezTo>
                  <a:pt x="1344" y="130"/>
                  <a:pt x="2710" y="-1"/>
                  <a:pt x="4079" y="0"/>
                </a:cubicBezTo>
                <a:cubicBezTo>
                  <a:pt x="10170" y="0"/>
                  <a:pt x="15979" y="2572"/>
                  <a:pt x="20073" y="7083"/>
                </a:cubicBezTo>
                <a:lnTo>
                  <a:pt x="4079" y="21600"/>
                </a:lnTo>
                <a:close/>
              </a:path>
            </a:pathLst>
          </a:custGeom>
          <a:gradFill rotWithShape="1">
            <a:gsLst>
              <a:gs pos="0">
                <a:srgbClr val="AAA0F8">
                  <a:gamma/>
                  <a:shade val="46275"/>
                  <a:invGamma/>
                </a:srgbClr>
              </a:gs>
              <a:gs pos="100000">
                <a:srgbClr val="AAA0F8"/>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 name="Arc 79"/>
          <p:cNvSpPr>
            <a:spLocks/>
          </p:cNvSpPr>
          <p:nvPr/>
        </p:nvSpPr>
        <p:spPr bwMode="gray">
          <a:xfrm rot="20601703" flipH="1">
            <a:off x="1617663" y="2106997"/>
            <a:ext cx="2684462" cy="1457325"/>
          </a:xfrm>
          <a:custGeom>
            <a:avLst/>
            <a:gdLst>
              <a:gd name="G0" fmla="+- 0 0 0"/>
              <a:gd name="G1" fmla="+- 21419 0 0"/>
              <a:gd name="G2" fmla="+- 21600 0 0"/>
              <a:gd name="T0" fmla="*/ 2792 w 20145"/>
              <a:gd name="T1" fmla="*/ 0 h 21419"/>
              <a:gd name="T2" fmla="*/ 20145 w 20145"/>
              <a:gd name="T3" fmla="*/ 13625 h 21419"/>
              <a:gd name="T4" fmla="*/ 0 w 20145"/>
              <a:gd name="T5" fmla="*/ 21419 h 21419"/>
            </a:gdLst>
            <a:ahLst/>
            <a:cxnLst>
              <a:cxn ang="0">
                <a:pos x="T0" y="T1"/>
              </a:cxn>
              <a:cxn ang="0">
                <a:pos x="T2" y="T3"/>
              </a:cxn>
              <a:cxn ang="0">
                <a:pos x="T4" y="T5"/>
              </a:cxn>
            </a:cxnLst>
            <a:rect l="0" t="0" r="r" b="b"/>
            <a:pathLst>
              <a:path w="20145" h="21419" fill="none" extrusionOk="0">
                <a:moveTo>
                  <a:pt x="2791" y="0"/>
                </a:moveTo>
                <a:cubicBezTo>
                  <a:pt x="10634" y="1022"/>
                  <a:pt x="17291" y="6249"/>
                  <a:pt x="20144" y="13625"/>
                </a:cubicBezTo>
              </a:path>
              <a:path w="20145" h="21419" stroke="0" extrusionOk="0">
                <a:moveTo>
                  <a:pt x="2791" y="0"/>
                </a:moveTo>
                <a:cubicBezTo>
                  <a:pt x="10634" y="1022"/>
                  <a:pt x="17291" y="6249"/>
                  <a:pt x="20144" y="13625"/>
                </a:cubicBezTo>
                <a:lnTo>
                  <a:pt x="0" y="21419"/>
                </a:lnTo>
                <a:close/>
              </a:path>
            </a:pathLst>
          </a:custGeom>
          <a:gradFill rotWithShape="1">
            <a:gsLst>
              <a:gs pos="0">
                <a:srgbClr val="47ABE3"/>
              </a:gs>
              <a:gs pos="100000">
                <a:srgbClr val="47ABE3">
                  <a:gamma/>
                  <a:shade val="46275"/>
                  <a:invGamma/>
                </a:srgb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 name="Text Box 80"/>
          <p:cNvSpPr txBox="1">
            <a:spLocks noChangeArrowheads="1"/>
          </p:cNvSpPr>
          <p:nvPr/>
        </p:nvSpPr>
        <p:spPr bwMode="gray">
          <a:xfrm>
            <a:off x="2411760" y="2549910"/>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solidFill>
                  <a:srgbClr val="FFFFFF"/>
                </a:solidFill>
                <a:latin typeface="微软雅黑" panose="020B0503020204020204" pitchFamily="34" charset="-122"/>
                <a:ea typeface="微软雅黑" panose="020B0503020204020204" pitchFamily="34" charset="-122"/>
              </a:rPr>
              <a:t>体系运作</a:t>
            </a:r>
            <a:endParaRPr lang="en-US" altLang="zh-CN" b="1" dirty="0">
              <a:solidFill>
                <a:srgbClr val="FFFFFF"/>
              </a:solidFill>
              <a:latin typeface="微软雅黑" panose="020B0503020204020204" pitchFamily="34" charset="-122"/>
              <a:ea typeface="微软雅黑" panose="020B0503020204020204" pitchFamily="34" charset="-122"/>
            </a:endParaRPr>
          </a:p>
        </p:txBody>
      </p:sp>
      <p:sp>
        <p:nvSpPr>
          <p:cNvPr id="16" name="Text Box 81"/>
          <p:cNvSpPr txBox="1">
            <a:spLocks noChangeArrowheads="1"/>
          </p:cNvSpPr>
          <p:nvPr/>
        </p:nvSpPr>
        <p:spPr bwMode="gray">
          <a:xfrm>
            <a:off x="4438541" y="1789497"/>
            <a:ext cx="6463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组织</a:t>
            </a:r>
            <a:endParaRPr lang="en-US" altLang="zh-CN" dirty="0">
              <a:latin typeface="微软雅黑" panose="020B0503020204020204" pitchFamily="34" charset="-122"/>
              <a:ea typeface="微软雅黑" panose="020B0503020204020204" pitchFamily="34" charset="-122"/>
            </a:endParaRPr>
          </a:p>
        </p:txBody>
      </p:sp>
      <p:sp>
        <p:nvSpPr>
          <p:cNvPr id="17" name="Text Box 82"/>
          <p:cNvSpPr txBox="1">
            <a:spLocks noChangeArrowheads="1"/>
          </p:cNvSpPr>
          <p:nvPr/>
        </p:nvSpPr>
        <p:spPr bwMode="gray">
          <a:xfrm>
            <a:off x="5543268" y="2246697"/>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不符合项等</a:t>
            </a:r>
            <a:endParaRPr lang="en-US" altLang="zh-CN" dirty="0">
              <a:latin typeface="微软雅黑" panose="020B0503020204020204" pitchFamily="34" charset="-122"/>
              <a:ea typeface="微软雅黑" panose="020B0503020204020204" pitchFamily="34" charset="-122"/>
            </a:endParaRPr>
          </a:p>
        </p:txBody>
      </p:sp>
      <p:sp>
        <p:nvSpPr>
          <p:cNvPr id="18" name="Text Box 83"/>
          <p:cNvSpPr txBox="1">
            <a:spLocks noChangeArrowheads="1"/>
          </p:cNvSpPr>
          <p:nvPr/>
        </p:nvSpPr>
        <p:spPr bwMode="gray">
          <a:xfrm>
            <a:off x="5076056" y="3389697"/>
            <a:ext cx="15696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现场施工质量</a:t>
            </a:r>
            <a:endParaRPr lang="en-US" altLang="zh-CN" dirty="0">
              <a:latin typeface="微软雅黑" panose="020B0503020204020204" pitchFamily="34" charset="-122"/>
              <a:ea typeface="微软雅黑" panose="020B0503020204020204" pitchFamily="34" charset="-122"/>
            </a:endParaRPr>
          </a:p>
        </p:txBody>
      </p:sp>
      <p:sp>
        <p:nvSpPr>
          <p:cNvPr id="19" name="Text Box 84"/>
          <p:cNvSpPr txBox="1">
            <a:spLocks noChangeArrowheads="1"/>
          </p:cNvSpPr>
          <p:nvPr/>
        </p:nvSpPr>
        <p:spPr bwMode="gray">
          <a:xfrm>
            <a:off x="3558893" y="3997710"/>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质量责任制</a:t>
            </a:r>
            <a:endParaRPr lang="en-US" altLang="zh-CN" dirty="0">
              <a:latin typeface="微软雅黑" panose="020B0503020204020204" pitchFamily="34" charset="-122"/>
              <a:ea typeface="微软雅黑" panose="020B0503020204020204" pitchFamily="34" charset="-122"/>
            </a:endParaRPr>
          </a:p>
        </p:txBody>
      </p:sp>
      <p:sp>
        <p:nvSpPr>
          <p:cNvPr id="20" name="Text Box 85"/>
          <p:cNvSpPr txBox="1">
            <a:spLocks noChangeArrowheads="1"/>
          </p:cNvSpPr>
          <p:nvPr/>
        </p:nvSpPr>
        <p:spPr bwMode="gray">
          <a:xfrm>
            <a:off x="2095806" y="3616710"/>
            <a:ext cx="1217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zh-CN"/>
            </a:defPPr>
            <a:lvl1pPr algn="ctr" eaLnBrk="0" hangingPunct="0">
              <a:defRPr b="1">
                <a:solidFill>
                  <a:srgbClr val="FFFFFF"/>
                </a:solidFill>
                <a:latin typeface="Verdana" pitchFamily="34" charset="0"/>
                <a:ea typeface="宋体" charset="-122"/>
              </a:defRPr>
            </a:lvl1pPr>
          </a:lstStyle>
          <a:p>
            <a:r>
              <a:rPr lang="zh-CN" altLang="en-US" dirty="0">
                <a:latin typeface="微软雅黑" panose="020B0503020204020204" pitchFamily="34" charset="-122"/>
                <a:ea typeface="微软雅黑" panose="020B0503020204020204" pitchFamily="34" charset="-122"/>
              </a:rPr>
              <a:t>法规</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标准</a:t>
            </a:r>
            <a:endParaRPr lang="en-US" altLang="zh-CN" dirty="0">
              <a:latin typeface="微软雅黑" panose="020B0503020204020204" pitchFamily="34" charset="-122"/>
              <a:ea typeface="微软雅黑" panose="020B0503020204020204" pitchFamily="34" charset="-122"/>
            </a:endParaRPr>
          </a:p>
        </p:txBody>
      </p:sp>
      <p:grpSp>
        <p:nvGrpSpPr>
          <p:cNvPr id="21" name="Group 86"/>
          <p:cNvGrpSpPr>
            <a:grpSpLocks/>
          </p:cNvGrpSpPr>
          <p:nvPr/>
        </p:nvGrpSpPr>
        <p:grpSpPr bwMode="auto">
          <a:xfrm>
            <a:off x="3278188" y="2503872"/>
            <a:ext cx="2284412" cy="1190625"/>
            <a:chOff x="1968" y="1776"/>
            <a:chExt cx="1698" cy="846"/>
          </a:xfrm>
        </p:grpSpPr>
        <p:sp>
          <p:nvSpPr>
            <p:cNvPr id="22" name="Oval 87"/>
            <p:cNvSpPr>
              <a:spLocks noChangeArrowheads="1"/>
            </p:cNvSpPr>
            <p:nvPr/>
          </p:nvSpPr>
          <p:spPr bwMode="gray">
            <a:xfrm rot="-998297">
              <a:off x="1968" y="1776"/>
              <a:ext cx="1698" cy="844"/>
            </a:xfrm>
            <a:prstGeom prst="ellipse">
              <a:avLst/>
            </a:prstGeom>
            <a:gradFill rotWithShape="0">
              <a:gsLst>
                <a:gs pos="0">
                  <a:srgbClr val="000000"/>
                </a:gs>
                <a:gs pos="50000">
                  <a:srgbClr val="000000">
                    <a:gamma/>
                    <a:tint val="24314"/>
                    <a:invGamma/>
                  </a:srgbClr>
                </a:gs>
                <a:gs pos="100000">
                  <a:srgbClr val="000000"/>
                </a:gs>
              </a:gsLst>
              <a:lin ang="0" scaled="1"/>
            </a:gradFill>
            <a:ln>
              <a:noFill/>
            </a:ln>
            <a:effectLst/>
            <a:extLst>
              <a:ext uri="{91240B29-F687-4F45-9708-019B960494DF}">
                <a14:hiddenLine xmlns:a14="http://schemas.microsoft.com/office/drawing/2010/main" w="12700">
                  <a:solidFill>
                    <a:srgbClr val="FFFFFF"/>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 name="Oval 88"/>
            <p:cNvSpPr>
              <a:spLocks noChangeArrowheads="1"/>
            </p:cNvSpPr>
            <p:nvPr/>
          </p:nvSpPr>
          <p:spPr bwMode="white">
            <a:xfrm rot="-998297">
              <a:off x="2031" y="1935"/>
              <a:ext cx="1630" cy="687"/>
            </a:xfrm>
            <a:prstGeom prst="ellipse">
              <a:avLst/>
            </a:prstGeom>
            <a:solidFill>
              <a:srgbClr val="003399"/>
            </a:solidFill>
            <a:ln>
              <a:noFill/>
            </a:ln>
            <a:effectLst/>
            <a:extLst>
              <a:ext uri="{91240B29-F687-4F45-9708-019B960494DF}">
                <a14:hiddenLine xmlns:a14="http://schemas.microsoft.com/office/drawing/2010/main" w="12700">
                  <a:solidFill>
                    <a:srgbClr val="FFFFFF"/>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24" name="TextBox 23"/>
          <p:cNvSpPr txBox="1"/>
          <p:nvPr/>
        </p:nvSpPr>
        <p:spPr>
          <a:xfrm>
            <a:off x="6913759" y="3573016"/>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30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5" name="TextBox 24"/>
          <p:cNvSpPr txBox="1"/>
          <p:nvPr/>
        </p:nvSpPr>
        <p:spPr>
          <a:xfrm>
            <a:off x="4677522" y="908720"/>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6" name="TextBox 25"/>
          <p:cNvSpPr txBox="1"/>
          <p:nvPr/>
        </p:nvSpPr>
        <p:spPr>
          <a:xfrm>
            <a:off x="6882096" y="1413075"/>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7" name="TextBox 26"/>
          <p:cNvSpPr txBox="1"/>
          <p:nvPr/>
        </p:nvSpPr>
        <p:spPr>
          <a:xfrm>
            <a:off x="3840652" y="5107250"/>
            <a:ext cx="826110" cy="553998"/>
          </a:xfrm>
          <a:prstGeom prst="rect">
            <a:avLst/>
          </a:prstGeom>
          <a:noFill/>
        </p:spPr>
        <p:txBody>
          <a:bodyPr wrap="square" rtlCol="0">
            <a:spAutoFit/>
          </a:bodyPr>
          <a:lstStyle>
            <a:defPPr>
              <a:defRPr lang="zh-CN"/>
            </a:defPPr>
            <a:lvl1pPr algn="ctr">
              <a:lnSpc>
                <a:spcPct val="150000"/>
              </a:lnSpc>
              <a:defRPr sz="2000" b="1"/>
            </a:lvl1pPr>
          </a:lstStyle>
          <a:p>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分</a:t>
            </a:r>
            <a:endParaRPr lang="en-US" altLang="zh-CN" dirty="0">
              <a:latin typeface="微软雅黑" panose="020B0503020204020204" pitchFamily="34" charset="-122"/>
              <a:ea typeface="微软雅黑" panose="020B0503020204020204" pitchFamily="34" charset="-122"/>
            </a:endParaRPr>
          </a:p>
        </p:txBody>
      </p:sp>
      <p:sp>
        <p:nvSpPr>
          <p:cNvPr id="28" name="TextBox 27"/>
          <p:cNvSpPr txBox="1"/>
          <p:nvPr/>
        </p:nvSpPr>
        <p:spPr>
          <a:xfrm>
            <a:off x="1167061" y="4437112"/>
            <a:ext cx="826110" cy="553998"/>
          </a:xfrm>
          <a:prstGeom prst="rect">
            <a:avLst/>
          </a:prstGeom>
          <a:noFill/>
        </p:spPr>
        <p:txBody>
          <a:bodyPr wrap="square" rtlCol="0">
            <a:spAutoFit/>
          </a:bodyPr>
          <a:lstStyle/>
          <a:p>
            <a:pPr algn="ctr">
              <a:lnSpc>
                <a:spcPct val="150000"/>
              </a:lnSpc>
            </a:pPr>
            <a:r>
              <a:rPr lang="en-US" altLang="zh-CN" sz="2000" b="1" dirty="0" smtClean="0">
                <a:latin typeface="微软雅黑" panose="020B0503020204020204" pitchFamily="34" charset="-122"/>
                <a:ea typeface="微软雅黑" panose="020B0503020204020204" pitchFamily="34" charset="-122"/>
              </a:rPr>
              <a:t>10</a:t>
            </a:r>
            <a:r>
              <a:rPr lang="zh-CN" altLang="en-US" sz="2000" b="1" dirty="0" smtClean="0">
                <a:latin typeface="微软雅黑" panose="020B0503020204020204" pitchFamily="34" charset="-122"/>
                <a:ea typeface="微软雅黑" panose="020B0503020204020204" pitchFamily="34" charset="-122"/>
              </a:rPr>
              <a:t>分</a:t>
            </a:r>
            <a:endParaRPr lang="en-US" altLang="zh-CN" sz="2000" b="1" dirty="0" smtClean="0">
              <a:latin typeface="微软雅黑" panose="020B0503020204020204" pitchFamily="34" charset="-122"/>
              <a:ea typeface="微软雅黑" panose="020B0503020204020204" pitchFamily="34" charset="-122"/>
            </a:endParaRPr>
          </a:p>
        </p:txBody>
      </p:sp>
      <p:sp>
        <p:nvSpPr>
          <p:cNvPr id="29" name="标题 1"/>
          <p:cNvSpPr>
            <a:spLocks noGrp="1"/>
          </p:cNvSpPr>
          <p:nvPr>
            <p:ph type="title"/>
          </p:nvPr>
        </p:nvSpPr>
        <p:spPr>
          <a:xfrm>
            <a:off x="361514" y="5661347"/>
            <a:ext cx="8674982" cy="1080021"/>
          </a:xfrm>
        </p:spPr>
        <p:txBody>
          <a:bodyPr>
            <a:normAutofit/>
          </a:bodyPr>
          <a:lstStyle/>
          <a:p>
            <a:r>
              <a:rPr lang="zh-CN" altLang="zh-CN" sz="1800" b="1" dirty="0" smtClean="0"/>
              <a:t>应涵盖</a:t>
            </a:r>
            <a:r>
              <a:rPr lang="zh-CN" altLang="en-US" sz="1800" b="1" dirty="0" smtClean="0"/>
              <a:t>：</a:t>
            </a:r>
            <a:r>
              <a:rPr lang="en-US" altLang="zh-CN" sz="1800" b="1" dirty="0" smtClean="0"/>
              <a:t>1</a:t>
            </a:r>
            <a:r>
              <a:rPr lang="zh-CN" altLang="en-US" sz="1800" b="1" dirty="0" smtClean="0"/>
              <a:t>）对项</a:t>
            </a:r>
            <a:r>
              <a:rPr lang="zh-CN" altLang="zh-CN" sz="1800" b="1" dirty="0" smtClean="0"/>
              <a:t>目</a:t>
            </a:r>
            <a:r>
              <a:rPr lang="zh-CN" altLang="en-US" sz="1800" b="1" dirty="0" smtClean="0"/>
              <a:t>各方</a:t>
            </a:r>
            <a:r>
              <a:rPr lang="zh-CN" altLang="zh-CN" sz="1800" b="1" dirty="0" smtClean="0"/>
              <a:t>质保大纲及程序</a:t>
            </a:r>
            <a:r>
              <a:rPr lang="zh-CN" altLang="en-US" sz="1800" b="1" dirty="0" smtClean="0"/>
              <a:t>充分性、适宜性和</a:t>
            </a:r>
            <a:r>
              <a:rPr lang="zh-CN" altLang="zh-CN" sz="1800" b="1" dirty="0" smtClean="0"/>
              <a:t>运行</a:t>
            </a:r>
            <a:r>
              <a:rPr lang="zh-CN" altLang="zh-CN" sz="1800" b="1" dirty="0"/>
              <a:t>的</a:t>
            </a:r>
            <a:r>
              <a:rPr lang="zh-CN" altLang="zh-CN" sz="1800" b="1" dirty="0" smtClean="0"/>
              <a:t>有效性</a:t>
            </a:r>
            <a:r>
              <a:rPr lang="zh-CN" altLang="en-US" sz="1800" b="1" dirty="0" smtClean="0"/>
              <a:t>的</a:t>
            </a:r>
            <a:r>
              <a:rPr lang="zh-CN" altLang="zh-CN" sz="1800" b="1" dirty="0" smtClean="0"/>
              <a:t>评价</a:t>
            </a:r>
            <a:r>
              <a:rPr lang="zh-CN" altLang="en-US" sz="1800" b="1" dirty="0" smtClean="0"/>
              <a:t>；</a:t>
            </a:r>
            <a:r>
              <a:rPr lang="en-US" altLang="zh-CN" sz="1800" b="1" dirty="0" smtClean="0"/>
              <a:t/>
            </a:r>
            <a:br>
              <a:rPr lang="en-US" altLang="zh-CN" sz="1800" b="1" dirty="0" smtClean="0"/>
            </a:br>
            <a:r>
              <a:rPr lang="en-US" altLang="zh-CN" sz="1800" b="1" dirty="0" smtClean="0"/>
              <a:t>               2</a:t>
            </a:r>
            <a:r>
              <a:rPr lang="zh-CN" altLang="en-US" sz="1800" b="1" dirty="0" smtClean="0"/>
              <a:t>）对各阶</a:t>
            </a:r>
            <a:r>
              <a:rPr lang="zh-CN" altLang="zh-CN" sz="1800" b="1" dirty="0" smtClean="0"/>
              <a:t>段</a:t>
            </a:r>
            <a:r>
              <a:rPr lang="zh-CN" altLang="zh-CN" sz="1800" b="1" dirty="0"/>
              <a:t>产生</a:t>
            </a:r>
            <a:r>
              <a:rPr lang="zh-CN" altLang="zh-CN" sz="1800" b="1" dirty="0" smtClean="0"/>
              <a:t>的</a:t>
            </a:r>
            <a:r>
              <a:rPr lang="zh-CN" altLang="en-US" sz="1800" b="1" dirty="0" smtClean="0"/>
              <a:t>质量管理文件和质量记录文件</a:t>
            </a:r>
            <a:r>
              <a:rPr lang="zh-CN" altLang="zh-CN" sz="1800" b="1" dirty="0" smtClean="0"/>
              <a:t>的</a:t>
            </a:r>
            <a:r>
              <a:rPr lang="zh-CN" altLang="zh-CN" sz="1800" b="1" dirty="0"/>
              <a:t>评价。</a:t>
            </a:r>
            <a:endParaRPr lang="zh-CN" altLang="en-US" sz="1800" b="1" dirty="0"/>
          </a:p>
        </p:txBody>
      </p:sp>
    </p:spTree>
    <p:extLst>
      <p:ext uri="{BB962C8B-B14F-4D97-AF65-F5344CB8AC3E}">
        <p14:creationId xmlns:p14="http://schemas.microsoft.com/office/powerpoint/2010/main" val="3188812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p>
            <a:pPr>
              <a:defRPr/>
            </a:pPr>
            <a:fld id="{7DF53535-33FC-4230-83FF-F7793D3C66AD}" type="slidenum">
              <a:rPr lang="zh-CN" altLang="en-US" smtClean="0"/>
              <a:pPr>
                <a:defRPr/>
              </a:pPr>
              <a:t>8</a:t>
            </a:fld>
            <a:endParaRPr lang="en-US" altLang="zh-CN" dirty="0"/>
          </a:p>
        </p:txBody>
      </p:sp>
      <p:sp>
        <p:nvSpPr>
          <p:cNvPr id="4" name="矩形 3"/>
          <p:cNvSpPr/>
          <p:nvPr/>
        </p:nvSpPr>
        <p:spPr>
          <a:xfrm>
            <a:off x="361514" y="980728"/>
            <a:ext cx="1962586" cy="461665"/>
          </a:xfrm>
          <a:prstGeom prst="rect">
            <a:avLst/>
          </a:prstGeom>
          <a:solidFill>
            <a:srgbClr val="FFC000"/>
          </a:solidFill>
        </p:spPr>
        <p:txBody>
          <a:bodyPr wrap="square">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评分表</a:t>
            </a:r>
            <a:r>
              <a:rPr lang="zh-CN" altLang="en-US" sz="2400" b="1" dirty="0" smtClean="0">
                <a:solidFill>
                  <a:srgbClr val="000000"/>
                </a:solidFill>
                <a:latin typeface="微软雅黑" panose="020B0503020204020204" pitchFamily="34" charset="-122"/>
                <a:ea typeface="微软雅黑" panose="020B0503020204020204" pitchFamily="34" charset="-122"/>
              </a:rPr>
              <a:t>样式</a:t>
            </a:r>
            <a:endParaRPr lang="zh-CN" altLang="en-US" sz="2400" b="1" dirty="0">
              <a:solidFill>
                <a:srgbClr val="000000"/>
              </a:solidFill>
              <a:latin typeface="微软雅黑" panose="020B0503020204020204" pitchFamily="34" charset="-122"/>
              <a:ea typeface="微软雅黑" panose="020B0503020204020204" pitchFamily="34" charset="-122"/>
            </a:endParaRPr>
          </a:p>
        </p:txBody>
      </p:sp>
      <p:pic>
        <p:nvPicPr>
          <p:cNvPr id="1028" name="Picture 4">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4734" y="836712"/>
            <a:ext cx="4225498" cy="5796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矩形 11"/>
          <p:cNvSpPr/>
          <p:nvPr/>
        </p:nvSpPr>
        <p:spPr>
          <a:xfrm>
            <a:off x="6801638" y="5596497"/>
            <a:ext cx="1962586" cy="646331"/>
          </a:xfrm>
          <a:prstGeom prst="rect">
            <a:avLst/>
          </a:prstGeom>
          <a:noFill/>
        </p:spPr>
        <p:txBody>
          <a:bodyPr wrap="square">
            <a:spAutoFit/>
          </a:bodyPr>
          <a:lstStyle/>
          <a:p>
            <a:r>
              <a:rPr lang="zh-CN" altLang="en-US" b="1" dirty="0" smtClean="0">
                <a:solidFill>
                  <a:srgbClr val="000000"/>
                </a:solidFill>
                <a:latin typeface="微软雅黑" panose="020B0503020204020204" pitchFamily="34" charset="-122"/>
                <a:ea typeface="微软雅黑" panose="020B0503020204020204" pitchFamily="34" charset="-122"/>
                <a:hlinkClick r:id="rId2" action="ppaction://hlinkfile"/>
              </a:rPr>
              <a:t>评分表（空白）</a:t>
            </a:r>
            <a:r>
              <a:rPr lang="en-US" altLang="zh-CN" b="1" dirty="0" smtClean="0">
                <a:solidFill>
                  <a:srgbClr val="000000"/>
                </a:solidFill>
                <a:latin typeface="微软雅黑" panose="020B0503020204020204" pitchFamily="34" charset="-122"/>
                <a:ea typeface="微软雅黑" panose="020B0503020204020204" pitchFamily="34" charset="-122"/>
                <a:hlinkClick r:id="rId2" action="ppaction://hlinkfile"/>
              </a:rPr>
              <a:t>.</a:t>
            </a:r>
            <a:r>
              <a:rPr lang="en-US" altLang="zh-CN" b="1" dirty="0" err="1" smtClean="0">
                <a:solidFill>
                  <a:srgbClr val="000000"/>
                </a:solidFill>
                <a:latin typeface="微软雅黑" panose="020B0503020204020204" pitchFamily="34" charset="-122"/>
                <a:ea typeface="微软雅黑" panose="020B0503020204020204" pitchFamily="34" charset="-122"/>
                <a:hlinkClick r:id="rId2" action="ppaction://hlinkfile"/>
              </a:rPr>
              <a:t>docx</a:t>
            </a:r>
            <a:endParaRPr lang="zh-CN" altLang="en-US" b="1"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5279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06" name="灯片编号占位符 3"/>
          <p:cNvSpPr>
            <a:spLocks noGrp="1"/>
          </p:cNvSpPr>
          <p:nvPr>
            <p:ph type="sldNum" sz="quarter" idx="10"/>
          </p:nvPr>
        </p:nvSpPr>
        <p:spPr bwMode="auto">
          <a:xfrm>
            <a:off x="8604250" y="6308725"/>
            <a:ext cx="5397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l" eaLnBrk="1" hangingPunct="1"/>
            <a:fld id="{3D4AF0DB-C06D-4021-877A-C7F469D90FD4}" type="slidenum">
              <a:rPr lang="zh-CN" altLang="en-US" sz="1200" smtClean="0">
                <a:solidFill>
                  <a:srgbClr val="7F7F7F"/>
                </a:solidFill>
                <a:latin typeface="微软雅黑" pitchFamily="34" charset="-122"/>
                <a:ea typeface="微软雅黑" pitchFamily="34" charset="-122"/>
              </a:rPr>
              <a:pPr algn="l" eaLnBrk="1" hangingPunct="1"/>
              <a:t>9</a:t>
            </a:fld>
            <a:endParaRPr lang="en-US" altLang="zh-CN" sz="1200" smtClean="0">
              <a:solidFill>
                <a:srgbClr val="7F7F7F"/>
              </a:solidFill>
              <a:latin typeface="微软雅黑" pitchFamily="34" charset="-122"/>
              <a:ea typeface="微软雅黑" pitchFamily="34" charset="-122"/>
            </a:endParaRPr>
          </a:p>
        </p:txBody>
      </p:sp>
      <p:sp>
        <p:nvSpPr>
          <p:cNvPr id="15" name="TextBox 14"/>
          <p:cNvSpPr txBox="1"/>
          <p:nvPr/>
        </p:nvSpPr>
        <p:spPr>
          <a:xfrm>
            <a:off x="2052142" y="4365104"/>
            <a:ext cx="1655762" cy="532453"/>
          </a:xfrm>
          <a:prstGeom prst="rect">
            <a:avLst/>
          </a:prstGeom>
          <a:noFill/>
        </p:spPr>
        <p:txBody>
          <a:bodyPr>
            <a:spAutoFit/>
          </a:bodyPr>
          <a:lstStyle/>
          <a:p>
            <a:pPr algn="ctr">
              <a:lnSpc>
                <a:spcPct val="130000"/>
              </a:lnSpc>
              <a:defRPr/>
            </a:pPr>
            <a:r>
              <a:rPr lang="zh-CN" altLang="en-US" sz="2200" b="1" kern="0" dirty="0">
                <a:solidFill>
                  <a:schemeClr val="bg1"/>
                </a:solidFill>
                <a:latin typeface="微软雅黑" pitchFamily="34" charset="-122"/>
                <a:ea typeface="微软雅黑" pitchFamily="34" charset="-122"/>
              </a:rPr>
              <a:t>第一章</a:t>
            </a:r>
          </a:p>
        </p:txBody>
      </p:sp>
      <p:sp>
        <p:nvSpPr>
          <p:cNvPr id="16" name="矩形 15"/>
          <p:cNvSpPr/>
          <p:nvPr/>
        </p:nvSpPr>
        <p:spPr>
          <a:xfrm>
            <a:off x="1100514" y="2924944"/>
            <a:ext cx="2031326" cy="812530"/>
          </a:xfrm>
          <a:prstGeom prst="rect">
            <a:avLst/>
          </a:prstGeom>
        </p:spPr>
        <p:txBody>
          <a:bodyPr wrap="none">
            <a:spAutoFit/>
          </a:bodyPr>
          <a:lstStyle/>
          <a:p>
            <a:pPr algn="ctr">
              <a:lnSpc>
                <a:spcPct val="130000"/>
              </a:lnSpc>
              <a:defRPr/>
            </a:pPr>
            <a:r>
              <a:rPr lang="zh-CN" altLang="en-US" sz="3600" b="1" kern="0" dirty="0" smtClean="0">
                <a:solidFill>
                  <a:schemeClr val="bg1"/>
                </a:solidFill>
                <a:latin typeface="微软雅黑" pitchFamily="34" charset="-122"/>
                <a:ea typeface="微软雅黑" pitchFamily="34" charset="-122"/>
              </a:rPr>
              <a:t>工作职责</a:t>
            </a:r>
            <a:endParaRPr lang="zh-CN" altLang="en-US" sz="3600" b="1" kern="0" dirty="0">
              <a:solidFill>
                <a:schemeClr val="bg1"/>
              </a:solidFill>
              <a:latin typeface="微软雅黑" pitchFamily="34" charset="-122"/>
              <a:ea typeface="微软雅黑" pitchFamily="34" charset="-122"/>
            </a:endParaRPr>
          </a:p>
        </p:txBody>
      </p:sp>
      <p:pic>
        <p:nvPicPr>
          <p:cNvPr id="12"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0924" y="3776667"/>
            <a:ext cx="2438400" cy="300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20"/>
          <p:cNvSpPr txBox="1"/>
          <p:nvPr/>
        </p:nvSpPr>
        <p:spPr>
          <a:xfrm>
            <a:off x="4677217" y="4942199"/>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实操要点</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14" name="TextBox 21"/>
          <p:cNvSpPr txBox="1"/>
          <p:nvPr/>
        </p:nvSpPr>
        <p:spPr>
          <a:xfrm>
            <a:off x="5436096" y="5886826"/>
            <a:ext cx="1655763" cy="417358"/>
          </a:xfrm>
          <a:prstGeom prst="rect">
            <a:avLst/>
          </a:prstGeom>
          <a:noFill/>
        </p:spPr>
        <p:txBody>
          <a:bodyPr>
            <a:spAutoFit/>
          </a:bodyPr>
          <a:lstStyle/>
          <a:p>
            <a:pPr algn="ctr">
              <a:lnSpc>
                <a:spcPct val="130000"/>
              </a:lnSpc>
              <a:defRPr/>
            </a:pPr>
            <a:r>
              <a:rPr lang="zh-CN" altLang="en-US" b="1" kern="0" dirty="0" smtClean="0">
                <a:solidFill>
                  <a:schemeClr val="bg1">
                    <a:lumMod val="50000"/>
                  </a:schemeClr>
                </a:solidFill>
                <a:latin typeface="微软雅黑" pitchFamily="34" charset="-122"/>
                <a:ea typeface="微软雅黑" pitchFamily="34" charset="-122"/>
              </a:rPr>
              <a:t>第四章</a:t>
            </a:r>
            <a:endParaRPr lang="zh-CN" altLang="en-US" b="1" kern="0" dirty="0">
              <a:solidFill>
                <a:schemeClr val="bg1">
                  <a:lumMod val="50000"/>
                </a:schemeClr>
              </a:solidFill>
              <a:latin typeface="微软雅黑" pitchFamily="34" charset="-122"/>
              <a:ea typeface="微软雅黑" pitchFamily="34" charset="-122"/>
            </a:endParaRPr>
          </a:p>
        </p:txBody>
      </p:sp>
      <p:pic>
        <p:nvPicPr>
          <p:cNvPr id="20"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424" y="2462698"/>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p:cNvSpPr/>
          <p:nvPr/>
        </p:nvSpPr>
        <p:spPr>
          <a:xfrm>
            <a:off x="1129164" y="3573016"/>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工作职责</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4" name="TextBox 14"/>
          <p:cNvSpPr txBox="1"/>
          <p:nvPr/>
        </p:nvSpPr>
        <p:spPr>
          <a:xfrm>
            <a:off x="1475656" y="4509120"/>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第一章</a:t>
            </a:r>
          </a:p>
        </p:txBody>
      </p:sp>
      <p:pic>
        <p:nvPicPr>
          <p:cNvPr id="18" name="Picture 26" descr="C:\Users\p460271\Desktop\灰.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1723" y="693573"/>
            <a:ext cx="24384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a:xfrm>
            <a:off x="3875629" y="1814635"/>
            <a:ext cx="1210588" cy="453457"/>
          </a:xfrm>
          <a:prstGeom prst="rect">
            <a:avLst/>
          </a:prstGeom>
        </p:spPr>
        <p:txBody>
          <a:bodyPr wrap="non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评价要求</a:t>
            </a:r>
            <a:endParaRPr lang="zh-CN" altLang="en-US" sz="2000" b="1" kern="0" dirty="0">
              <a:solidFill>
                <a:schemeClr val="bg1">
                  <a:lumMod val="50000"/>
                </a:schemeClr>
              </a:solidFill>
              <a:latin typeface="微软雅黑" pitchFamily="34" charset="-122"/>
              <a:ea typeface="微软雅黑" pitchFamily="34" charset="-122"/>
            </a:endParaRPr>
          </a:p>
        </p:txBody>
      </p:sp>
      <p:sp>
        <p:nvSpPr>
          <p:cNvPr id="28" name="TextBox 17"/>
          <p:cNvSpPr txBox="1"/>
          <p:nvPr/>
        </p:nvSpPr>
        <p:spPr>
          <a:xfrm>
            <a:off x="4252476" y="2829996"/>
            <a:ext cx="1655762"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第二章</a:t>
            </a:r>
          </a:p>
        </p:txBody>
      </p:sp>
      <p:pic>
        <p:nvPicPr>
          <p:cNvPr id="29" name="Picture 24" descr="C:\Users\p460271\Desktop\蓝.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4254" y="779265"/>
            <a:ext cx="3130550" cy="38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21"/>
          <p:cNvSpPr txBox="1"/>
          <p:nvPr/>
        </p:nvSpPr>
        <p:spPr>
          <a:xfrm>
            <a:off x="7289041" y="3591065"/>
            <a:ext cx="1655763" cy="417358"/>
          </a:xfrm>
          <a:prstGeom prst="rect">
            <a:avLst/>
          </a:prstGeom>
          <a:noFill/>
        </p:spPr>
        <p:txBody>
          <a:bodyPr>
            <a:spAutoFit/>
          </a:bodyPr>
          <a:lstStyle/>
          <a:p>
            <a:pPr algn="ctr">
              <a:lnSpc>
                <a:spcPct val="130000"/>
              </a:lnSpc>
              <a:defRPr/>
            </a:pPr>
            <a:r>
              <a:rPr lang="zh-CN" altLang="en-US" b="1" kern="0" dirty="0">
                <a:solidFill>
                  <a:schemeClr val="bg1">
                    <a:lumMod val="50000"/>
                  </a:schemeClr>
                </a:solidFill>
                <a:latin typeface="微软雅黑" pitchFamily="34" charset="-122"/>
                <a:ea typeface="微软雅黑" pitchFamily="34" charset="-122"/>
              </a:rPr>
              <a:t>第三章</a:t>
            </a:r>
          </a:p>
        </p:txBody>
      </p:sp>
      <p:sp>
        <p:nvSpPr>
          <p:cNvPr id="31" name="TextBox 20"/>
          <p:cNvSpPr txBox="1"/>
          <p:nvPr/>
        </p:nvSpPr>
        <p:spPr>
          <a:xfrm>
            <a:off x="6430656" y="2390519"/>
            <a:ext cx="2045813" cy="453457"/>
          </a:xfrm>
          <a:prstGeom prst="rect">
            <a:avLst/>
          </a:prstGeom>
          <a:noFill/>
        </p:spPr>
        <p:txBody>
          <a:bodyPr wrap="square">
            <a:spAutoFit/>
          </a:bodyPr>
          <a:lstStyle/>
          <a:p>
            <a:pPr algn="ctr">
              <a:lnSpc>
                <a:spcPct val="130000"/>
              </a:lnSpc>
              <a:defRPr/>
            </a:pPr>
            <a:r>
              <a:rPr lang="zh-CN" altLang="en-US" sz="2000" b="1" kern="0" dirty="0" smtClean="0">
                <a:solidFill>
                  <a:schemeClr val="bg1">
                    <a:lumMod val="50000"/>
                  </a:schemeClr>
                </a:solidFill>
                <a:latin typeface="微软雅黑" pitchFamily="34" charset="-122"/>
                <a:ea typeface="微软雅黑" pitchFamily="34" charset="-122"/>
              </a:rPr>
              <a:t>评价方法</a:t>
            </a:r>
            <a:endParaRPr lang="zh-CN" altLang="en-US" sz="2000" b="1"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14461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5.2.5"/>
  <p:tag name="RESOURCELIB_SHAPETYPE" val="5"/>
</p:tagLst>
</file>

<file path=ppt/tags/tag2.xml><?xml version="1.0" encoding="utf-8"?>
<p:tagLst xmlns:a="http://schemas.openxmlformats.org/drawingml/2006/main" xmlns:r="http://schemas.openxmlformats.org/officeDocument/2006/relationships" xmlns:p="http://schemas.openxmlformats.org/presentationml/2006/main">
  <p:tag name="PA" val="v5.2.5"/>
  <p:tag name="RESOURCELIB_SHAPETYPE" val="5"/>
</p:tagLst>
</file>

<file path=ppt/theme/theme1.xml><?xml version="1.0" encoding="utf-8"?>
<a:theme xmlns:a="http://schemas.openxmlformats.org/drawingml/2006/main" name="Office Theme">
  <a:themeElements>
    <a:clrScheme name="CGN 集团公司">
      <a:dk1>
        <a:srgbClr val="004A86"/>
      </a:dk1>
      <a:lt1>
        <a:srgbClr val="FFFFFF"/>
      </a:lt1>
      <a:dk2>
        <a:srgbClr val="4C4948"/>
      </a:dk2>
      <a:lt2>
        <a:srgbClr val="0069AC"/>
      </a:lt2>
      <a:accent1>
        <a:srgbClr val="00AAE8"/>
      </a:accent1>
      <a:accent2>
        <a:srgbClr val="DAD900"/>
      </a:accent2>
      <a:accent3>
        <a:srgbClr val="8FC31F"/>
      </a:accent3>
      <a:accent4>
        <a:srgbClr val="FFD900"/>
      </a:accent4>
      <a:accent5>
        <a:srgbClr val="F7AB00"/>
      </a:accent5>
      <a:accent6>
        <a:srgbClr val="ED6C00"/>
      </a:accent6>
      <a:hlink>
        <a:srgbClr val="CCEEFA"/>
      </a:hlink>
      <a:folHlink>
        <a:srgbClr val="004A86"/>
      </a:folHlink>
    </a:clrScheme>
    <a:fontScheme name="CGN">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39346</TotalTime>
  <Words>1800</Words>
  <Application>Microsoft Office PowerPoint</Application>
  <PresentationFormat>全屏显示(4:3)</PresentationFormat>
  <Paragraphs>236</Paragraphs>
  <Slides>22</Slides>
  <Notes>4</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22</vt:i4>
      </vt:variant>
    </vt:vector>
  </HeadingPairs>
  <TitlesOfParts>
    <vt:vector size="37" baseType="lpstr">
      <vt:lpstr>Adobe 黑体 Std R</vt:lpstr>
      <vt:lpstr>方正粗黑宋简体</vt:lpstr>
      <vt:lpstr>汉仪大黑简</vt:lpstr>
      <vt:lpstr>黑体</vt:lpstr>
      <vt:lpstr>黑体</vt:lpstr>
      <vt:lpstr>华文楷体</vt:lpstr>
      <vt:lpstr>宋体</vt:lpstr>
      <vt:lpstr>微软雅黑</vt:lpstr>
      <vt:lpstr>Arial</vt:lpstr>
      <vt:lpstr>Calibri</vt:lpstr>
      <vt:lpstr>Times New Roman</vt:lpstr>
      <vt:lpstr>Wingdings</vt:lpstr>
      <vt:lpstr>Office Theme</vt:lpstr>
      <vt:lpstr>Office 主题</vt:lpstr>
      <vt:lpstr>1_Office 主题</vt:lpstr>
      <vt:lpstr>PowerPoint 演示文稿</vt:lpstr>
      <vt:lpstr>PowerPoint 演示文稿</vt:lpstr>
      <vt:lpstr>PowerPoint 演示文稿</vt:lpstr>
      <vt:lpstr>质量保证评价员工作职责： 1）熟悉评价团标内容、流程及《质量评价自评报告》编写要点； 2）预先了解受评单位《自评价报告》，为质量评价做准备； 3）根据《质量保证条件评价及评分表》做好检查清单； 4）在组长的统一安排下完成本人的评价活动； 5）每日编写评价工作日报；并提出需澄清的相关问题； 6）给出质保评价得分，填写《质量保证条件评价及评分表》； 7）编写小组质量评价过程记录及报告，包括质量保证领域的抽样情况汇总表、良好实践记录单、质量亮点记录单、问题汇总单、评价报告等。 8）编写质量评价活动的经验反馈、工作总结。 </vt:lpstr>
      <vt:lpstr>PowerPoint 演示文稿</vt:lpstr>
      <vt:lpstr>PowerPoint 演示文稿</vt:lpstr>
      <vt:lpstr>应涵盖：1）对项目各方质保大纲及程序充分性、适宜性和运行的有效性的评价；                2）对各阶段产生的质量管理文件和质量记录文件的评价。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CNOC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安全文化评估</dc:title>
  <dc:creator>仇广鑫</dc:creator>
  <cp:lastModifiedBy>Administrator</cp:lastModifiedBy>
  <cp:revision>621</cp:revision>
  <dcterms:created xsi:type="dcterms:W3CDTF">2012-08-30T22:54:24Z</dcterms:created>
  <dcterms:modified xsi:type="dcterms:W3CDTF">2021-10-26T11:21:44Z</dcterms:modified>
</cp:coreProperties>
</file>